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ppt/charts/chart9.xml" ContentType="application/vnd.openxmlformats-officedocument.drawingml.chart+xml"/>
  <Override PartName="/ppt/drawings/drawing2.xml" ContentType="application/vnd.openxmlformats-officedocument.drawingml.chartshapes+xml"/>
  <Override PartName="/ppt/charts/chart10.xml" ContentType="application/vnd.openxmlformats-officedocument.drawingml.chart+xml"/>
  <Override PartName="/ppt/drawings/drawing3.xml" ContentType="application/vnd.openxmlformats-officedocument.drawingml.chartshapes+xml"/>
  <Override PartName="/ppt/charts/chart11.xml" ContentType="application/vnd.openxmlformats-officedocument.drawingml.chart+xml"/>
  <Override PartName="/ppt/drawings/drawing4.xml" ContentType="application/vnd.openxmlformats-officedocument.drawingml.chartshapes+xml"/>
  <Override PartName="/ppt/charts/chart1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5.xml" ContentType="application/vnd.openxmlformats-officedocument.drawingml.chartshapes+xml"/>
  <Override PartName="/ppt/charts/chart1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6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16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7.xml" ContentType="application/vnd.openxmlformats-officedocument.drawingml.chart+xml"/>
  <Override PartName="/ppt/drawings/drawing7.xml" ContentType="application/vnd.openxmlformats-officedocument.drawingml.chartshapes+xml"/>
  <Override PartName="/ppt/charts/chart18.xml" ContentType="application/vnd.openxmlformats-officedocument.drawingml.chart+xml"/>
  <Override PartName="/ppt/drawings/drawing8.xml" ContentType="application/vnd.openxmlformats-officedocument.drawingml.chartshapes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drawings/drawing9.xml" ContentType="application/vnd.openxmlformats-officedocument.drawingml.chartshapes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drawings/drawing10.xml" ContentType="application/vnd.openxmlformats-officedocument.drawingml.chartshapes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drawings/drawing11.xml" ContentType="application/vnd.openxmlformats-officedocument.drawingml.chartshapes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drawings/drawing12.xml" ContentType="application/vnd.openxmlformats-officedocument.drawingml.chartshapes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drawings/drawing13.xml" ContentType="application/vnd.openxmlformats-officedocument.drawingml.chartshapes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drawings/drawing14.xml" ContentType="application/vnd.openxmlformats-officedocument.drawingml.chartshapes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drawings/drawing15.xml" ContentType="application/vnd.openxmlformats-officedocument.drawingml.chartshapes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drawings/drawing16.xml" ContentType="application/vnd.openxmlformats-officedocument.drawingml.chartshapes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3"/>
  </p:notesMasterIdLst>
  <p:sldIdLst>
    <p:sldId id="256" r:id="rId2"/>
    <p:sldId id="337" r:id="rId3"/>
    <p:sldId id="355" r:id="rId4"/>
    <p:sldId id="336" r:id="rId5"/>
    <p:sldId id="769" r:id="rId6"/>
    <p:sldId id="770" r:id="rId7"/>
    <p:sldId id="771" r:id="rId8"/>
    <p:sldId id="772" r:id="rId9"/>
    <p:sldId id="773" r:id="rId10"/>
    <p:sldId id="335" r:id="rId11"/>
    <p:sldId id="338" r:id="rId12"/>
    <p:sldId id="341" r:id="rId13"/>
    <p:sldId id="631" r:id="rId14"/>
    <p:sldId id="763" r:id="rId15"/>
    <p:sldId id="423" r:id="rId16"/>
    <p:sldId id="764" r:id="rId17"/>
    <p:sldId id="765" r:id="rId18"/>
    <p:sldId id="766" r:id="rId19"/>
    <p:sldId id="767" r:id="rId20"/>
    <p:sldId id="546" r:id="rId21"/>
    <p:sldId id="522" r:id="rId22"/>
    <p:sldId id="768" r:id="rId23"/>
    <p:sldId id="553" r:id="rId24"/>
    <p:sldId id="636" r:id="rId25"/>
    <p:sldId id="637" r:id="rId26"/>
    <p:sldId id="638" r:id="rId27"/>
    <p:sldId id="639" r:id="rId28"/>
    <p:sldId id="640" r:id="rId29"/>
    <p:sldId id="641" r:id="rId30"/>
    <p:sldId id="642" r:id="rId31"/>
    <p:sldId id="643" r:id="rId32"/>
    <p:sldId id="644" r:id="rId33"/>
    <p:sldId id="347" r:id="rId34"/>
    <p:sldId id="348" r:id="rId35"/>
    <p:sldId id="646" r:id="rId36"/>
    <p:sldId id="354" r:id="rId37"/>
    <p:sldId id="836" r:id="rId38"/>
    <p:sldId id="837" r:id="rId39"/>
    <p:sldId id="838" r:id="rId40"/>
    <p:sldId id="839" r:id="rId41"/>
    <p:sldId id="840" r:id="rId42"/>
    <p:sldId id="841" r:id="rId43"/>
    <p:sldId id="842" r:id="rId44"/>
    <p:sldId id="843" r:id="rId45"/>
    <p:sldId id="844" r:id="rId46"/>
    <p:sldId id="845" r:id="rId47"/>
    <p:sldId id="846" r:id="rId48"/>
    <p:sldId id="847" r:id="rId49"/>
    <p:sldId id="848" r:id="rId50"/>
    <p:sldId id="849" r:id="rId51"/>
    <p:sldId id="791" r:id="rId52"/>
    <p:sldId id="792" r:id="rId53"/>
    <p:sldId id="793" r:id="rId54"/>
    <p:sldId id="794" r:id="rId55"/>
    <p:sldId id="795" r:id="rId56"/>
    <p:sldId id="796" r:id="rId57"/>
    <p:sldId id="797" r:id="rId58"/>
    <p:sldId id="798" r:id="rId59"/>
    <p:sldId id="799" r:id="rId60"/>
    <p:sldId id="800" r:id="rId61"/>
    <p:sldId id="801" r:id="rId62"/>
    <p:sldId id="802" r:id="rId63"/>
    <p:sldId id="803" r:id="rId64"/>
    <p:sldId id="804" r:id="rId65"/>
    <p:sldId id="805" r:id="rId66"/>
    <p:sldId id="806" r:id="rId67"/>
    <p:sldId id="807" r:id="rId68"/>
    <p:sldId id="808" r:id="rId69"/>
    <p:sldId id="809" r:id="rId70"/>
    <p:sldId id="810" r:id="rId71"/>
    <p:sldId id="811" r:id="rId72"/>
    <p:sldId id="812" r:id="rId73"/>
    <p:sldId id="813" r:id="rId74"/>
    <p:sldId id="814" r:id="rId75"/>
    <p:sldId id="815" r:id="rId76"/>
    <p:sldId id="816" r:id="rId77"/>
    <p:sldId id="817" r:id="rId78"/>
    <p:sldId id="818" r:id="rId79"/>
    <p:sldId id="819" r:id="rId80"/>
    <p:sldId id="820" r:id="rId81"/>
    <p:sldId id="821" r:id="rId82"/>
    <p:sldId id="822" r:id="rId83"/>
    <p:sldId id="823" r:id="rId84"/>
    <p:sldId id="824" r:id="rId85"/>
    <p:sldId id="825" r:id="rId86"/>
    <p:sldId id="826" r:id="rId87"/>
    <p:sldId id="827" r:id="rId88"/>
    <p:sldId id="828" r:id="rId89"/>
    <p:sldId id="829" r:id="rId90"/>
    <p:sldId id="830" r:id="rId91"/>
    <p:sldId id="831" r:id="rId92"/>
    <p:sldId id="832" r:id="rId93"/>
    <p:sldId id="833" r:id="rId94"/>
    <p:sldId id="834" r:id="rId95"/>
    <p:sldId id="835" r:id="rId96"/>
    <p:sldId id="850" r:id="rId97"/>
    <p:sldId id="851" r:id="rId98"/>
    <p:sldId id="852" r:id="rId99"/>
    <p:sldId id="853" r:id="rId100"/>
    <p:sldId id="854" r:id="rId101"/>
    <p:sldId id="339" r:id="rId102"/>
  </p:sldIdLst>
  <p:sldSz cx="12192000" cy="6858000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E6FA6"/>
    <a:srgbClr val="5BA7AD"/>
    <a:srgbClr val="D8BBA8"/>
    <a:srgbClr val="DB8E63"/>
    <a:srgbClr val="BB75BD"/>
    <a:srgbClr val="60619E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32" autoAdjust="0"/>
    <p:restoredTop sz="97669" autoAdjust="0"/>
  </p:normalViewPr>
  <p:slideViewPr>
    <p:cSldViewPr>
      <p:cViewPr varScale="1">
        <p:scale>
          <a:sx n="107" d="100"/>
          <a:sy n="107" d="100"/>
        </p:scale>
        <p:origin x="120" y="21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96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07" Type="http://schemas.openxmlformats.org/officeDocument/2006/relationships/tableStyles" Target="tableStyles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9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10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5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6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16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Excel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Excel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0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Excel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2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Excel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4.xlsx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_____Microsoft_Excel25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6.xlsx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_____Microsoft_Excel27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_____Microsoft_Excel29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0.xlsx"/></Relationships>
</file>

<file path=ppt/charts/_rels/chart3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_____Microsoft_Excel31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2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3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4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5.xlsx"/></Relationships>
</file>

<file path=ppt/charts/_rels/chart3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_____Microsoft_Excel36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7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8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53751037008349E-3"/>
                  <c:y val="-0.348082746698178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811667862449349E-2"/>
                      <c:h val="6.17292523052994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0D3-4DAC-A901-46033453912D}"/>
                </c:ext>
              </c:extLst>
            </c:dLbl>
            <c:dLbl>
              <c:idx val="1"/>
              <c:layout>
                <c:manualLayout>
                  <c:x val="1.3070069057747477E-2"/>
                  <c:y val="-0.357472275807738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1014492678383607E-2"/>
                      <c:h val="6.477794554813774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0D3-4DAC-A901-46033453912D}"/>
                </c:ext>
              </c:extLst>
            </c:dLbl>
            <c:dLbl>
              <c:idx val="2"/>
              <c:layout>
                <c:manualLayout>
                  <c:x val="6.4191984898874163E-3"/>
                  <c:y val="-0.355456401308945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811667862449349E-2"/>
                      <c:h val="5.638472829618256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40D3-4DAC-A901-46033453912D}"/>
                </c:ext>
              </c:extLst>
            </c:dLbl>
            <c:dLbl>
              <c:idx val="3"/>
              <c:layout>
                <c:manualLayout>
                  <c:x val="1.2849104512790374E-2"/>
                  <c:y val="-0.358995044321674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813190019385161E-2"/>
                      <c:h val="6.536058283086390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0D3-4DAC-A901-46033453912D}"/>
                </c:ext>
              </c:extLst>
            </c:dLbl>
            <c:dLbl>
              <c:idx val="4"/>
              <c:layout>
                <c:manualLayout>
                  <c:x val="6.3829875600530366E-3"/>
                  <c:y val="-0.376145495618331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0D3-4DAC-A901-46033453912D}"/>
                </c:ext>
              </c:extLst>
            </c:dLbl>
            <c:dLbl>
              <c:idx val="5"/>
              <c:layout>
                <c:manualLayout>
                  <c:x val="8.1364272090224659E-3"/>
                  <c:y val="-0.370533324580097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0D3-4DAC-A901-4603345391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2022 год факт</c:v>
                </c:pt>
                <c:pt idx="1">
                  <c:v>2023 год  факт</c:v>
                </c:pt>
                <c:pt idx="2">
                  <c:v>2024 год факт</c:v>
                </c:pt>
                <c:pt idx="3">
                  <c:v>2025 год план</c:v>
                </c:pt>
                <c:pt idx="4">
                  <c:v>2026 год прогноз</c:v>
                </c:pt>
                <c:pt idx="5">
                  <c:v>2027 год прогноз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222.80699999999999</c:v>
                </c:pt>
                <c:pt idx="1">
                  <c:v>226.57300000000001</c:v>
                </c:pt>
                <c:pt idx="2">
                  <c:v>230.93</c:v>
                </c:pt>
                <c:pt idx="3">
                  <c:v>235.779</c:v>
                </c:pt>
                <c:pt idx="4">
                  <c:v>240.68799999999999</c:v>
                </c:pt>
                <c:pt idx="5">
                  <c:v>245.14599999999999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0D3-4DAC-A901-4603345391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2137344"/>
        <c:axId val="132138880"/>
        <c:axId val="0"/>
      </c:bar3DChart>
      <c:catAx>
        <c:axId val="132137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32138880"/>
        <c:crosses val="autoZero"/>
        <c:auto val="1"/>
        <c:lblAlgn val="ctr"/>
        <c:lblOffset val="100"/>
        <c:noMultiLvlLbl val="0"/>
      </c:catAx>
      <c:valAx>
        <c:axId val="132138880"/>
        <c:scaling>
          <c:orientation val="minMax"/>
          <c:max val="300"/>
          <c:min val="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321373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доходов по источникам</a:t>
            </a:r>
            <a:endParaRPr kumimoji="0"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3.1221416785431045E-2"/>
          <c:y val="3.106780834143597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8254253506268704"/>
          <c:y val="0.16202264617431977"/>
          <c:w val="0.21497824944500596"/>
          <c:h val="0.7258448689764049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19398607009905117"/>
                  <c:y val="-8.6406135859842179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1D4F866C-4DBE-4323-B012-BDE18C55593C}" type="CATEGORYNAME">
                      <a:rPr lang="ru-RU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2BF8743D-C9CD-44CE-8105-24CD85ED8991}" type="VALUE">
                      <a:rPr lang="ru-RU" baseline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59,9%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671437752785771"/>
                      <c:h val="0.544852710247432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567B-470E-B10D-F3C3B6950525}"/>
                </c:ext>
              </c:extLst>
            </c:dLbl>
            <c:dLbl>
              <c:idx val="1"/>
              <c:layout>
                <c:manualLayout>
                  <c:x val="-0.23296116136668579"/>
                  <c:y val="-4.3877518128005784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92ADCF0E-A128-4661-B666-6D80A0E2BFF0}" type="CATEGORYNAME">
                      <a:rPr lang="ru-RU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5 555,2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40,1%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723461730058668"/>
                      <c:h val="0.4441522370530258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67B-470E-B10D-F3C3B69505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Межбюджетные трансферты 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8280.1</c:v>
                </c:pt>
                <c:pt idx="1">
                  <c:v>5555.2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7B-470E-B10D-F3C3B69505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налоговых</a:t>
            </a:r>
            <a:r>
              <a:rPr kumimoji="0" lang="ru-RU" sz="1200" b="1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 и неналоговых до</a:t>
            </a: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ходов</a:t>
            </a:r>
            <a:endParaRPr kumimoji="0"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8.4773065828395236E-3"/>
          <c:y val="2.316909425260513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0575482932451956"/>
          <c:y val="0.22035205964769347"/>
          <c:w val="0.22707123253666261"/>
          <c:h val="0.7796479403523067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0315310017636931"/>
                  <c:y val="-1.4419308348455158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8929108F-6854-4FA5-A57C-9E5C137940F4}" type="CATEGORYNAME">
                      <a:rPr lang="ru-RU" smtClean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baseline="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aseline="0" dirty="0" smtClean="0"/>
                      <a:t>7 605,7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91,8%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604102920913717"/>
                      <c:h val="0.4041204106199424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4033-4304-88F9-CDE977EB63C5}"/>
                </c:ext>
              </c:extLst>
            </c:dLbl>
            <c:dLbl>
              <c:idx val="1"/>
              <c:layout>
                <c:manualLayout>
                  <c:x val="0.19861394757757397"/>
                  <c:y val="-4.9283679730584729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9EF125B1-2674-462F-9A27-F99668EEAA81}" type="CATEGORYNAME">
                      <a:rPr lang="ru-RU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674,4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8,2%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7279319391862444"/>
                      <c:h val="0.4771275413842905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033-4304-88F9-CDE977EB63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Неналоговые доходы 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7605.7</c:v>
                </c:pt>
                <c:pt idx="1">
                  <c:v>674.4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033-4304-88F9-CDE977EB63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04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84448765985395"/>
          <c:y val="0.15545138378018064"/>
          <c:w val="0.42234881276132125"/>
          <c:h val="0.6628801754759983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3F1-4BBF-987D-B25A472ACDD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3F1-4BBF-987D-B25A472ACDD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3F1-4BBF-987D-B25A472ACDD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3F1-4BBF-987D-B25A472ACDD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3F1-4BBF-987D-B25A472ACDD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3F1-4BBF-987D-B25A472ACDD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3F1-4BBF-987D-B25A472ACDD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3F1-4BBF-987D-B25A472ACDD2}"/>
              </c:ext>
            </c:extLst>
          </c:dPt>
          <c:dLbls>
            <c:dLbl>
              <c:idx val="0"/>
              <c:layout>
                <c:manualLayout>
                  <c:x val="-0.10954846603195463"/>
                  <c:y val="-0.1614104280810904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baseline="0" dirty="0" smtClean="0"/>
                      <a:t>НДФЛ</a:t>
                    </a:r>
                    <a:r>
                      <a:rPr lang="ru-RU" baseline="0" dirty="0"/>
                      <a:t>
</a:t>
                    </a:r>
                    <a:fld id="{22BD82B4-B15B-4003-8838-574CB20A1CEC}" type="VALUE">
                      <a:rPr lang="en-US" baseline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en-US" baseline="0" dirty="0"/>
                      <a:t>
</a:t>
                    </a:r>
                    <a:r>
                      <a:rPr lang="en-US" baseline="0" dirty="0" smtClean="0"/>
                      <a:t>40%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9.8408952950477316E-2"/>
                      <c:h val="0.1538590010466673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3F1-4BBF-987D-B25A472ACDD2}"/>
                </c:ext>
              </c:extLst>
            </c:dLbl>
            <c:dLbl>
              <c:idx val="1"/>
              <c:layout>
                <c:manualLayout>
                  <c:x val="0.20608999284979732"/>
                  <c:y val="-0.44658869714628358"/>
                </c:manualLayout>
              </c:layout>
              <c:tx>
                <c:rich>
                  <a:bodyPr/>
                  <a:lstStyle/>
                  <a:p>
                    <a:fld id="{4E0C87E5-AFB3-45A4-82E6-580612FD2F1C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r>
                      <a:rPr lang="ru-RU" baseline="0" dirty="0" smtClean="0"/>
                      <a:t>117,7</a:t>
                    </a:r>
                    <a:endParaRPr lang="ru-RU" baseline="0" dirty="0"/>
                  </a:p>
                  <a:p>
                    <a:r>
                      <a:rPr lang="ru-RU" dirty="0" smtClean="0"/>
                      <a:t>2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3F1-4BBF-987D-B25A472ACDD2}"/>
                </c:ext>
              </c:extLst>
            </c:dLbl>
            <c:dLbl>
              <c:idx val="2"/>
              <c:layout>
                <c:manualLayout>
                  <c:x val="0.25800575814463167"/>
                  <c:y val="-0.22257686741047042"/>
                </c:manualLayout>
              </c:layout>
              <c:tx>
                <c:rich>
                  <a:bodyPr/>
                  <a:lstStyle/>
                  <a:p>
                    <a:fld id="{7E5A8DE4-5AA8-4EF9-90C2-84F46A05DF23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1 585,0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21%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9.1953220772240885E-2"/>
                      <c:h val="0.1239417081511490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3F1-4BBF-987D-B25A472ACDD2}"/>
                </c:ext>
              </c:extLst>
            </c:dLbl>
            <c:dLbl>
              <c:idx val="3"/>
              <c:layout>
                <c:manualLayout>
                  <c:x val="0.28478673309803182"/>
                  <c:y val="-4.635900425066925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3F1-4BBF-987D-B25A472ACDD2}"/>
                </c:ext>
              </c:extLst>
            </c:dLbl>
            <c:dLbl>
              <c:idx val="4"/>
              <c:layout>
                <c:manualLayout>
                  <c:x val="0.23412476297360546"/>
                  <c:y val="0.19643394885948345"/>
                </c:manualLayout>
              </c:layout>
              <c:tx>
                <c:rich>
                  <a:bodyPr/>
                  <a:lstStyle/>
                  <a:p>
                    <a:fld id="{6ABBE69D-960F-4EFC-B125-CF75E04BDE19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582C3AB4-F695-4258-BA53-F0828E34FA86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19%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C3F1-4BBF-987D-B25A472ACDD2}"/>
                </c:ext>
              </c:extLst>
            </c:dLbl>
            <c:dLbl>
              <c:idx val="5"/>
              <c:layout>
                <c:manualLayout>
                  <c:x val="-0.23159008697715319"/>
                  <c:y val="0.17448499874282966"/>
                </c:manualLayout>
              </c:layout>
              <c:tx>
                <c:rich>
                  <a:bodyPr/>
                  <a:lstStyle/>
                  <a:p>
                    <a:fld id="{1CA8C72B-AD9E-474E-BDCF-217025DDAB37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577,5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8%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C3F1-4BBF-987D-B25A472ACDD2}"/>
                </c:ext>
              </c:extLst>
            </c:dLbl>
            <c:dLbl>
              <c:idx val="6"/>
              <c:layout>
                <c:manualLayout>
                  <c:x val="-0.29755218421785673"/>
                  <c:y val="-8.677352735660955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BF83BE17-5A3B-45E1-A60B-607127856665}" type="CATEGORYNAME">
                      <a:rPr lang="ru-RU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baseline="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 smtClean="0"/>
                      <a:t>451,4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 smtClean="0"/>
                      <a:t>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321053699347416"/>
                      <c:h val="0.1631415953782912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C3F1-4BBF-987D-B25A472ACDD2}"/>
                </c:ext>
              </c:extLst>
            </c:dLbl>
            <c:dLbl>
              <c:idx val="7"/>
              <c:layout>
                <c:manualLayout>
                  <c:x val="-0.23060622088689023"/>
                  <c:y val="-0.24829258737333282"/>
                </c:manualLayout>
              </c:layout>
              <c:tx>
                <c:rich>
                  <a:bodyPr/>
                  <a:lstStyle/>
                  <a:p>
                    <a:fld id="{6663F101-27AB-4DB8-BE26-A7228EED5A6F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86,2</a:t>
                    </a:r>
                    <a:r>
                      <a:rPr lang="ru-RU" baseline="0" dirty="0"/>
                      <a:t>
</a:t>
                    </a:r>
                    <a:fld id="{7D4A149A-A95C-4DF6-850A-365DA234B368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C3F1-4BBF-987D-B25A472ACDD2}"/>
                </c:ext>
              </c:extLst>
            </c:dLbl>
            <c:dLbl>
              <c:idx val="8"/>
              <c:layout>
                <c:manualLayout>
                  <c:x val="0.22270029578034006"/>
                  <c:y val="-0.3566898999526369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3F1-4BBF-987D-B25A472ACDD2}"/>
                </c:ext>
              </c:extLst>
            </c:dLbl>
            <c:dLbl>
              <c:idx val="9"/>
              <c:layout>
                <c:manualLayout>
                  <c:x val="0.21411479642358569"/>
                  <c:y val="-0.3541183655032482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3F1-4BBF-987D-B25A472ACD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Акцизы</c:v>
                </c:pt>
                <c:pt idx="2">
                  <c:v>УСН</c:v>
                </c:pt>
                <c:pt idx="3">
                  <c:v>Патент</c:v>
                </c:pt>
                <c:pt idx="4">
                  <c:v>Земля ЮЛ</c:v>
                </c:pt>
                <c:pt idx="5">
                  <c:v>Земля ФЛ</c:v>
                </c:pt>
                <c:pt idx="6">
                  <c:v>Налог на имущество</c:v>
                </c:pt>
                <c:pt idx="7">
                  <c:v>Госпошлина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3085.3</c:v>
                </c:pt>
                <c:pt idx="1">
                  <c:v>117.7</c:v>
                </c:pt>
                <c:pt idx="2">
                  <c:v>1585</c:v>
                </c:pt>
                <c:pt idx="3">
                  <c:v>210.3</c:v>
                </c:pt>
                <c:pt idx="4">
                  <c:v>1492.4</c:v>
                </c:pt>
                <c:pt idx="5">
                  <c:v>577.5</c:v>
                </c:pt>
                <c:pt idx="6">
                  <c:v>451.4</c:v>
                </c:pt>
                <c:pt idx="7">
                  <c:v>86.2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C3F1-4BBF-987D-B25A472ACD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89"/>
        <c:holeSize val="43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84448765985395"/>
          <c:y val="0.15545138378018064"/>
          <c:w val="0.42234881276132125"/>
          <c:h val="0.6628801754759983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3F1-4BBF-987D-B25A472ACDD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3F1-4BBF-987D-B25A472ACDD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3F1-4BBF-987D-B25A472ACDD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3F1-4BBF-987D-B25A472ACDD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3F1-4BBF-987D-B25A472ACDD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3F1-4BBF-987D-B25A472ACDD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3F1-4BBF-987D-B25A472ACDD2}"/>
              </c:ext>
            </c:extLst>
          </c:dPt>
          <c:dLbls>
            <c:dLbl>
              <c:idx val="0"/>
              <c:layout>
                <c:manualLayout>
                  <c:x val="0.2838119758724128"/>
                  <c:y val="0.1400941757645080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E676E9A6-8BC1-42B6-9AE4-361D3AC49449}" type="CATEGORYNAME">
                      <a:rPr lang="ru-RU" dirty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A7C2D6C4-1D16-4053-BC9F-830BF59C6969}" type="VALUE">
                      <a:rPr lang="ru-RU" baseline="0" dirty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58%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3947624114561982"/>
                      <c:h val="0.1473056201893060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3F1-4BBF-987D-B25A472ACDD2}"/>
                </c:ext>
              </c:extLst>
            </c:dLbl>
            <c:dLbl>
              <c:idx val="1"/>
              <c:layout>
                <c:manualLayout>
                  <c:x val="-0.31302747970532008"/>
                  <c:y val="0.17973916140215776"/>
                </c:manualLayout>
              </c:layout>
              <c:tx>
                <c:rich>
                  <a:bodyPr/>
                  <a:lstStyle/>
                  <a:p>
                    <a:fld id="{4E0C87E5-AFB3-45A4-82E6-580612FD2F1C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085BDF66-CBAD-4129-8EB4-6F82304B9EF1}" type="VALUE">
                      <a:rPr lang="ru-RU"/>
                      <a:pPr/>
                      <a:t>[ЗНАЧЕНИЕ]</a:t>
                    </a:fld>
                    <a:endParaRPr lang="ru-RU" baseline="0" dirty="0"/>
                  </a:p>
                  <a:p>
                    <a:r>
                      <a:rPr lang="ru-RU" dirty="0" smtClean="0"/>
                      <a:t>7%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3F1-4BBF-987D-B25A472ACDD2}"/>
                </c:ext>
              </c:extLst>
            </c:dLbl>
            <c:dLbl>
              <c:idx val="2"/>
              <c:layout>
                <c:manualLayout>
                  <c:x val="-0.30469926234249833"/>
                  <c:y val="-3.982462755279852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60F702E8-42E2-4A3D-A4BF-0923062F1165}" type="CATEGORYNAME">
                      <a:rPr lang="ru-RU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42692DB8-A50C-47D4-946F-2EABB828434A}" type="VALUE">
                      <a:rPr lang="ru-RU" baseline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452001980622841"/>
                      <c:h val="0.1495855483332901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3F1-4BBF-987D-B25A472ACDD2}"/>
                </c:ext>
              </c:extLst>
            </c:dLbl>
            <c:dLbl>
              <c:idx val="3"/>
              <c:layout>
                <c:manualLayout>
                  <c:x val="-2.7982882170180325E-2"/>
                  <c:y val="-0.16394962964541229"/>
                </c:manualLayout>
              </c:layout>
              <c:tx>
                <c:rich>
                  <a:bodyPr/>
                  <a:lstStyle/>
                  <a:p>
                    <a:fld id="{BB371086-C92F-483E-840C-D604F910D88B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C3051E68-286F-4A6E-A321-78F41D2918AC}" type="VALUE">
                      <a:rPr lang="ru-RU"/>
                      <a:pPr/>
                      <a:t>[ЗНАЧЕНИЕ]</a:t>
                    </a:fld>
                    <a:endParaRPr lang="ru-RU" baseline="0" dirty="0"/>
                  </a:p>
                  <a:p>
                    <a:r>
                      <a:rPr lang="ru-RU" dirty="0" smtClean="0"/>
                      <a:t>8%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C3F1-4BBF-987D-B25A472ACDD2}"/>
                </c:ext>
              </c:extLst>
            </c:dLbl>
            <c:dLbl>
              <c:idx val="4"/>
              <c:layout>
                <c:manualLayout>
                  <c:x val="0.24748435518658848"/>
                  <c:y val="-0.18539704508575736"/>
                </c:manualLayout>
              </c:layout>
              <c:tx>
                <c:rich>
                  <a:bodyPr/>
                  <a:lstStyle/>
                  <a:p>
                    <a:fld id="{0880FBD3-8D5A-4E36-8B47-6546C8C06DAA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8C4C7135-D441-4AF4-BA68-308DBE201002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3%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C3F1-4BBF-987D-B25A472ACDD2}"/>
                </c:ext>
              </c:extLst>
            </c:dLbl>
            <c:dLbl>
              <c:idx val="5"/>
              <c:layout>
                <c:manualLayout>
                  <c:x val="0.2431943625037831"/>
                  <c:y val="-3.456579405941196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BF931287-A28E-4F00-AA2F-BF0D44F7FAB9}" type="CATEGORYNAME">
                      <a:rPr lang="ru-RU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DF282D29-E3C8-4D6A-BDA9-05FB63BF5FFD}" type="VALUE">
                      <a:rPr lang="ru-RU" baseline="0" smtClean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 baseline="0" dirty="0" smtClean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aseline="0" dirty="0" smtClean="0"/>
                      <a:t>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454038631722911"/>
                      <c:h val="0.1962384696981918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C3F1-4BBF-987D-B25A472ACDD2}"/>
                </c:ext>
              </c:extLst>
            </c:dLbl>
            <c:dLbl>
              <c:idx val="6"/>
              <c:layout>
                <c:manualLayout>
                  <c:x val="0.25467057779020713"/>
                  <c:y val="5.824752348673586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BF83BE17-5A3B-45E1-A60B-607127856665}" type="CATEGORYNAME">
                      <a:rPr lang="ru-RU" sz="140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sz="1400" baseline="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D8F111C6-8204-46D5-B28C-5E45FB44B11F}" type="VALUE">
                      <a:rPr lang="ru-RU" sz="1400" smtClean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sz="1400" dirty="0" smtClean="0"/>
                      <a:t> 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 smtClean="0"/>
                      <a:t>13%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321053699347416"/>
                      <c:h val="0.1631415953782912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C3F1-4BBF-987D-B25A472ACDD2}"/>
                </c:ext>
              </c:extLst>
            </c:dLbl>
            <c:dLbl>
              <c:idx val="7"/>
              <c:layout>
                <c:manualLayout>
                  <c:x val="-0.16542626503657409"/>
                  <c:y val="-0.1763524813032470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3F1-4BBF-987D-B25A472ACDD2}"/>
                </c:ext>
              </c:extLst>
            </c:dLbl>
            <c:dLbl>
              <c:idx val="8"/>
              <c:layout>
                <c:manualLayout>
                  <c:x val="0.22270029578034006"/>
                  <c:y val="-0.3566898999526369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3F1-4BBF-987D-B25A472ACDD2}"/>
                </c:ext>
              </c:extLst>
            </c:dLbl>
            <c:dLbl>
              <c:idx val="9"/>
              <c:layout>
                <c:manualLayout>
                  <c:x val="0.21411479642358569"/>
                  <c:y val="-0.3541183655032482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3F1-4BBF-987D-B25A472ACD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Аренда земли</c:v>
                </c:pt>
                <c:pt idx="1">
                  <c:v>Аренда имущества</c:v>
                </c:pt>
                <c:pt idx="2">
                  <c:v>Продажа земли</c:v>
                </c:pt>
                <c:pt idx="3">
                  <c:v>Перераспределение земли</c:v>
                </c:pt>
                <c:pt idx="4">
                  <c:v>Продажа помещений</c:v>
                </c:pt>
                <c:pt idx="5">
                  <c:v>Пользование природ рес</c:v>
                </c:pt>
                <c:pt idx="6">
                  <c:v>Прочее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389.5</c:v>
                </c:pt>
                <c:pt idx="1">
                  <c:v>48.4</c:v>
                </c:pt>
                <c:pt idx="2">
                  <c:v>30</c:v>
                </c:pt>
                <c:pt idx="3">
                  <c:v>55</c:v>
                </c:pt>
                <c:pt idx="4">
                  <c:v>20</c:v>
                </c:pt>
                <c:pt idx="5">
                  <c:v>44.7</c:v>
                </c:pt>
                <c:pt idx="6">
                  <c:v>86.8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C3F1-4BBF-987D-B25A472ACD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93"/>
        <c:holeSize val="43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63061189417826224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7A6-4ED6-9694-5DCE54BEDB0B}"/>
                </c:ext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7A6-4ED6-9694-5DCE54BEDB0B}"/>
                </c:ext>
              </c:extLst>
            </c:dLbl>
            <c:dLbl>
              <c:idx val="2"/>
              <c:layout>
                <c:manualLayout>
                  <c:x val="8.956908476590894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7A6-4ED6-9694-5DCE54BEDB0B}"/>
                </c:ext>
              </c:extLst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7A6-4ED6-9694-5DCE54BEDB0B}"/>
                </c:ext>
              </c:extLst>
            </c:dLbl>
            <c:dLbl>
              <c:idx val="4"/>
              <c:layout>
                <c:manualLayout>
                  <c:x val="1.1942701363818881E-2"/>
                  <c:y val="-5.03971653777029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7A6-4ED6-9694-5DCE54BEDB0B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2023 год (факт)</c:v>
                </c:pt>
                <c:pt idx="1">
                  <c:v>2024 год (исполнение)</c:v>
                </c:pt>
                <c:pt idx="2">
                  <c:v>2025 год (план)</c:v>
                </c:pt>
                <c:pt idx="3">
                  <c:v>2026 год (прогноз)</c:v>
                </c:pt>
                <c:pt idx="4">
                  <c:v>2027 год (прогноз)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 formatCode="#,##0.00">
                  <c:v>2132.6999999999998</c:v>
                </c:pt>
                <c:pt idx="1">
                  <c:v>2810.5</c:v>
                </c:pt>
                <c:pt idx="2">
                  <c:v>3085.4</c:v>
                </c:pt>
                <c:pt idx="3">
                  <c:v>3472.1</c:v>
                </c:pt>
                <c:pt idx="4">
                  <c:v>3947.8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7A6-4ED6-9694-5DCE54BEDB0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использования имущества, в т.ч. аренда земли, аренда недвижимости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7A6-4ED6-9694-5DCE54BEDB0B}"/>
                </c:ext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7A6-4ED6-9694-5DCE54BEDB0B}"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D7A6-4ED6-9694-5DCE54BEDB0B}"/>
                </c:ext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D7A6-4ED6-9694-5DCE54BED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2023 год (факт)</c:v>
                </c:pt>
                <c:pt idx="1">
                  <c:v>2024 год (исполнение)</c:v>
                </c:pt>
                <c:pt idx="2">
                  <c:v>2025 год (план)</c:v>
                </c:pt>
                <c:pt idx="3">
                  <c:v>2026 год (прогноз)</c:v>
                </c:pt>
                <c:pt idx="4">
                  <c:v>2027 год (прогноз)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 formatCode="General">
                  <c:v>491.5</c:v>
                </c:pt>
                <c:pt idx="1">
                  <c:v>615.4</c:v>
                </c:pt>
                <c:pt idx="2">
                  <c:v>484.4</c:v>
                </c:pt>
                <c:pt idx="3">
                  <c:v>486.4</c:v>
                </c:pt>
                <c:pt idx="4">
                  <c:v>488.4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7A6-4ED6-9694-5DCE54BEDB0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имущество: земельный налог, налог на имущество физических лиц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D7A6-4ED6-9694-5DCE54BEDB0B}"/>
                </c:ext>
              </c:extLst>
            </c:dLbl>
            <c:dLbl>
              <c:idx val="1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D7A6-4ED6-9694-5DCE54BEDB0B}"/>
                </c:ext>
              </c:extLst>
            </c:dLbl>
            <c:dLbl>
              <c:idx val="2"/>
              <c:layout>
                <c:manualLayout>
                  <c:x val="5.9713506819094406E-3"/>
                  <c:y val="-2.69723533378282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D7A6-4ED6-9694-5DCE54BEDB0B}"/>
                </c:ext>
              </c:extLst>
            </c:dLbl>
            <c:dLbl>
              <c:idx val="3"/>
              <c:layout>
                <c:manualLayout>
                  <c:x val="1.1942701363818881E-2"/>
                  <c:y val="-4.944874321658473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D7A6-4ED6-9694-5DCE54BEDB0B}"/>
                </c:ext>
              </c:extLst>
            </c:dLbl>
            <c:dLbl>
              <c:idx val="4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D7A6-4ED6-9694-5DCE54BED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2023 год (факт)</c:v>
                </c:pt>
                <c:pt idx="1">
                  <c:v>2024 год (исполнение)</c:v>
                </c:pt>
                <c:pt idx="2">
                  <c:v>2025 год (план)</c:v>
                </c:pt>
                <c:pt idx="3">
                  <c:v>2026 год (прогноз)</c:v>
                </c:pt>
                <c:pt idx="4">
                  <c:v>2027 год (прогноз)</c:v>
                </c:pt>
              </c:strCache>
            </c:strRef>
          </c:cat>
          <c:val>
            <c:numRef>
              <c:f>Лист1!$D$2:$D$6</c:f>
              <c:numCache>
                <c:formatCode>#,##0.0</c:formatCode>
                <c:ptCount val="5"/>
                <c:pt idx="0" formatCode="General">
                  <c:v>1762.7</c:v>
                </c:pt>
                <c:pt idx="1">
                  <c:v>2638</c:v>
                </c:pt>
                <c:pt idx="2">
                  <c:v>2521.3000000000002</c:v>
                </c:pt>
                <c:pt idx="3">
                  <c:v>2609.8000000000002</c:v>
                </c:pt>
                <c:pt idx="4">
                  <c:v>2658.4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7A6-4ED6-9694-5DCE54BEDB0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Налоги на совокупный доход:УСН, ЕНВД, Патент</c:v>
                </c:pt>
              </c:strCache>
            </c:strRef>
          </c:tx>
          <c:spPr>
            <a:solidFill>
              <a:srgbClr val="DB8E63"/>
            </a:solidFill>
          </c:spPr>
          <c:invertIfNegative val="0"/>
          <c:dLbls>
            <c:dLbl>
              <c:idx val="0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D7A6-4ED6-9694-5DCE54BEDB0B}"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D7A6-4ED6-9694-5DCE54BEDB0B}"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D7A6-4ED6-9694-5DCE54BEDB0B}"/>
                </c:ext>
              </c:extLst>
            </c:dLbl>
            <c:dLbl>
              <c:idx val="3"/>
              <c:layout>
                <c:manualLayout>
                  <c:x val="8.9570260228641601E-3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D7A6-4ED6-9694-5DCE54BEDB0B}"/>
                </c:ext>
              </c:extLst>
            </c:dLbl>
            <c:dLbl>
              <c:idx val="4"/>
              <c:layout>
                <c:manualLayout>
                  <c:x val="5.9713506819094406E-3"/>
                  <c:y val="5.39447066756572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D7A6-4ED6-9694-5DCE54BEDB0B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2023 год (факт)</c:v>
                </c:pt>
                <c:pt idx="1">
                  <c:v>2024 год (исполнение)</c:v>
                </c:pt>
                <c:pt idx="2">
                  <c:v>2025 год (план)</c:v>
                </c:pt>
                <c:pt idx="3">
                  <c:v>2026 год (прогноз)</c:v>
                </c:pt>
                <c:pt idx="4">
                  <c:v>2027 год (прогноз)</c:v>
                </c:pt>
              </c:strCache>
            </c:strRef>
          </c:cat>
          <c:val>
            <c:numRef>
              <c:f>Лист1!$E$2:$E$6</c:f>
              <c:numCache>
                <c:formatCode>#,##0.0</c:formatCode>
                <c:ptCount val="5"/>
                <c:pt idx="0" formatCode="#,##0.00">
                  <c:v>992.3</c:v>
                </c:pt>
                <c:pt idx="1">
                  <c:v>1401.8</c:v>
                </c:pt>
                <c:pt idx="2">
                  <c:v>1795.2</c:v>
                </c:pt>
                <c:pt idx="3">
                  <c:v>2089.1999999999998</c:v>
                </c:pt>
                <c:pt idx="4">
                  <c:v>2546.4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D7A6-4ED6-9694-5DCE54BEDB0B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solidFill>
              <a:srgbClr val="D8BBA8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D7A6-4ED6-9694-5DCE54BEDB0B}"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4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D7A6-4ED6-9694-5DCE54BEDB0B}"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D7A6-4ED6-9694-5DCE54BEDB0B}"/>
                </c:ext>
              </c:extLst>
            </c:dLbl>
            <c:dLbl>
              <c:idx val="3"/>
              <c:layout>
                <c:manualLayout>
                  <c:x val="1.34355390342962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D7A6-4ED6-9694-5DCE54BEDB0B}"/>
                </c:ext>
              </c:extLst>
            </c:dLbl>
            <c:dLbl>
              <c:idx val="4"/>
              <c:layout>
                <c:manualLayout>
                  <c:x val="1.0449863693341522E-2"/>
                  <c:y val="1.078894133513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D7A6-4ED6-9694-5DCE54BED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2023 год (факт)</c:v>
                </c:pt>
                <c:pt idx="1">
                  <c:v>2024 год (исполнение)</c:v>
                </c:pt>
                <c:pt idx="2">
                  <c:v>2025 год (план)</c:v>
                </c:pt>
                <c:pt idx="3">
                  <c:v>2026 год (прогноз)</c:v>
                </c:pt>
                <c:pt idx="4">
                  <c:v>2027 год (прогноз)</c:v>
                </c:pt>
              </c:strCache>
            </c:strRef>
          </c:cat>
          <c:val>
            <c:numRef>
              <c:f>Лист1!$F$2:$F$6</c:f>
              <c:numCache>
                <c:formatCode>#,##0.0</c:formatCode>
                <c:ptCount val="5"/>
                <c:pt idx="0" formatCode="General">
                  <c:v>371.8</c:v>
                </c:pt>
                <c:pt idx="1">
                  <c:v>615.6</c:v>
                </c:pt>
                <c:pt idx="2">
                  <c:v>110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D7A6-4ED6-9694-5DCE54BEDB0B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Акцизы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6664376738088076E-3"/>
                  <c:y val="-5.11320659957121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D-D7A6-4ED6-9694-5DCE54BEDB0B}"/>
                </c:ext>
              </c:extLst>
            </c:dLbl>
            <c:dLbl>
              <c:idx val="1"/>
              <c:layout>
                <c:manualLayout>
                  <c:x val="1.0449863693341522E-2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E-D7A6-4ED6-9694-5DCE54BEDB0B}"/>
                </c:ext>
              </c:extLst>
            </c:dLbl>
            <c:dLbl>
              <c:idx val="2"/>
              <c:layout>
                <c:manualLayout>
                  <c:x val="8.9570260228641063E-3"/>
                  <c:y val="-1.6183412002697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F-D7A6-4ED6-9694-5DCE54BEDB0B}"/>
                </c:ext>
              </c:extLst>
            </c:dLbl>
            <c:dLbl>
              <c:idx val="3"/>
              <c:layout>
                <c:manualLayout>
                  <c:x val="1.8276282894874474E-2"/>
                  <c:y val="-1.74744663073965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0-D7A6-4ED6-9694-5DCE54BED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2023 год (факт)</c:v>
                </c:pt>
                <c:pt idx="1">
                  <c:v>2024 год (исполнение)</c:v>
                </c:pt>
                <c:pt idx="2">
                  <c:v>2025 год (план)</c:v>
                </c:pt>
                <c:pt idx="3">
                  <c:v>2026 год (прогноз)</c:v>
                </c:pt>
                <c:pt idx="4">
                  <c:v>2027 год (прогноз)</c:v>
                </c:pt>
              </c:strCache>
            </c:strRef>
          </c:cat>
          <c:val>
            <c:numRef>
              <c:f>Лист1!$G$2:$G$6</c:f>
              <c:numCache>
                <c:formatCode>#,##0.0</c:formatCode>
                <c:ptCount val="5"/>
                <c:pt idx="0" formatCode="General">
                  <c:v>117.9</c:v>
                </c:pt>
                <c:pt idx="1">
                  <c:v>113.5</c:v>
                </c:pt>
                <c:pt idx="2">
                  <c:v>117.7</c:v>
                </c:pt>
                <c:pt idx="3">
                  <c:v>125</c:v>
                </c:pt>
                <c:pt idx="4">
                  <c:v>138.19999999999999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1-D7A6-4ED6-9694-5DCE54BEDB0B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Прочее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9853345163691316E-3"/>
                  <c:y val="-1.63754636090662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2-D7A6-4ED6-9694-5DCE54BEDB0B}"/>
                </c:ext>
              </c:extLst>
            </c:dLbl>
            <c:dLbl>
              <c:idx val="1"/>
              <c:layout>
                <c:manualLayout>
                  <c:x val="7.4641883523868004E-3"/>
                  <c:y val="-3.7761507053695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3-D7A6-4ED6-9694-5DCE54BEDB0B}"/>
                </c:ext>
              </c:extLst>
            </c:dLbl>
            <c:dLbl>
              <c:idx val="2"/>
              <c:layout>
                <c:manualLayout>
                  <c:x val="1.3435421488022976E-2"/>
                  <c:y val="-5.124747134187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4-D7A6-4ED6-9694-5DCE54BEDB0B}"/>
                </c:ext>
              </c:extLst>
            </c:dLbl>
            <c:dLbl>
              <c:idx val="3"/>
              <c:layout>
                <c:manualLayout>
                  <c:x val="1.3435539034296241E-2"/>
                  <c:y val="-4.0458530006743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5-D7A6-4ED6-9694-5DCE54BEDB0B}"/>
                </c:ext>
              </c:extLst>
            </c:dLbl>
            <c:dLbl>
              <c:idx val="4"/>
              <c:layout>
                <c:manualLayout>
                  <c:x val="1.0449863693341522E-2"/>
                  <c:y val="-1.88806473364801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6-D7A6-4ED6-9694-5DCE54BED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2023 год (факт)</c:v>
                </c:pt>
                <c:pt idx="1">
                  <c:v>2024 год (исполнение)</c:v>
                </c:pt>
                <c:pt idx="2">
                  <c:v>2025 год (план)</c:v>
                </c:pt>
                <c:pt idx="3">
                  <c:v>2026 год (прогноз)</c:v>
                </c:pt>
                <c:pt idx="4">
                  <c:v>2027 год (прогноз)</c:v>
                </c:pt>
              </c:strCache>
            </c:strRef>
          </c:cat>
          <c:val>
            <c:numRef>
              <c:f>Лист1!$H$2:$H$6</c:f>
              <c:numCache>
                <c:formatCode>#,##0.0</c:formatCode>
                <c:ptCount val="5"/>
                <c:pt idx="0" formatCode="General">
                  <c:v>361.4</c:v>
                </c:pt>
                <c:pt idx="1">
                  <c:v>334.3</c:v>
                </c:pt>
                <c:pt idx="2">
                  <c:v>166.2</c:v>
                </c:pt>
                <c:pt idx="3" formatCode="0.0">
                  <c:v>171.2</c:v>
                </c:pt>
                <c:pt idx="4" formatCode="0.0">
                  <c:v>174.9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7-D7A6-4ED6-9694-5DCE54BEDB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59851376"/>
        <c:axId val="459856472"/>
        <c:axId val="0"/>
      </c:bar3DChart>
      <c:catAx>
        <c:axId val="4598513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59856472"/>
        <c:crosses val="autoZero"/>
        <c:auto val="1"/>
        <c:lblAlgn val="ctr"/>
        <c:lblOffset val="100"/>
        <c:noMultiLvlLbl val="0"/>
      </c:catAx>
      <c:valAx>
        <c:axId val="45985647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59851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85785928488605"/>
          <c:y val="5.2978586712399335E-2"/>
          <c:w val="0.21114214071511392"/>
          <c:h val="0.84018455885866594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2025 год план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543209876543266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674-42E8-91ED-A401F9929C69}"/>
                </c:ext>
              </c:extLst>
            </c:dLbl>
            <c:dLbl>
              <c:idx val="3"/>
              <c:layout>
                <c:manualLayout>
                  <c:x val="3.0864197530864196E-3"/>
                  <c:y val="-5.05334662854241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674-42E8-91ED-A401F9929C69}"/>
                </c:ext>
              </c:extLst>
            </c:dLbl>
            <c:dLbl>
              <c:idx val="4"/>
              <c:layout>
                <c:manualLayout>
                  <c:x val="-7.7160493827161626E-3"/>
                  <c:y val="-1.7686713199898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674-42E8-91ED-A401F9929C69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Среднее по Московской области</c:v>
                </c:pt>
                <c:pt idx="1">
                  <c:v>г.о.Домодедово</c:v>
                </c:pt>
                <c:pt idx="2">
                  <c:v>г.о.Химки</c:v>
                </c:pt>
                <c:pt idx="3">
                  <c:v>г.о.Балашиха</c:v>
                </c:pt>
                <c:pt idx="4">
                  <c:v>г.о.Волоколамск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29401</c:v>
                </c:pt>
                <c:pt idx="1">
                  <c:v>35089</c:v>
                </c:pt>
                <c:pt idx="2">
                  <c:v>34536</c:v>
                </c:pt>
                <c:pt idx="3">
                  <c:v>24022</c:v>
                </c:pt>
                <c:pt idx="4">
                  <c:v>26553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674-42E8-91ED-A401F9929C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9858432"/>
        <c:axId val="459854120"/>
      </c:barChart>
      <c:catAx>
        <c:axId val="459858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59854120"/>
        <c:crosses val="autoZero"/>
        <c:auto val="1"/>
        <c:lblAlgn val="ctr"/>
        <c:lblOffset val="100"/>
        <c:noMultiLvlLbl val="0"/>
      </c:catAx>
      <c:valAx>
        <c:axId val="459854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59858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27292740063E-2"/>
          <c:y val="3.9361566517440098E-2"/>
          <c:w val="0.63061189417826236"/>
          <c:h val="0.887577107480580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5E-2"/>
                  <c:y val="-1.078936609660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EFC-462B-A098-E39074A69FF1}"/>
                </c:ext>
              </c:extLst>
            </c:dLbl>
            <c:dLbl>
              <c:idx val="1"/>
              <c:layout>
                <c:manualLayout>
                  <c:x val="1.1942701363818885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EFC-462B-A098-E39074A69FF1}"/>
                </c:ext>
              </c:extLst>
            </c:dLbl>
            <c:dLbl>
              <c:idx val="2"/>
              <c:layout>
                <c:manualLayout>
                  <c:x val="1.34354214880229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EFC-462B-A098-E39074A69FF1}"/>
                </c:ext>
              </c:extLst>
            </c:dLbl>
            <c:dLbl>
              <c:idx val="3"/>
              <c:layout>
                <c:manualLayout>
                  <c:x val="7.4641883523868004E-3"/>
                  <c:y val="-1.51693591502266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EFC-462B-A098-E39074A69FF1}"/>
                </c:ext>
              </c:extLst>
            </c:dLbl>
            <c:dLbl>
              <c:idx val="4"/>
              <c:layout>
                <c:manualLayout>
                  <c:x val="1.1942701363818885E-2"/>
                  <c:y val="-1.7719260778948954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EFC-462B-A098-E39074A69F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2023 год (факт)</c:v>
                </c:pt>
                <c:pt idx="1">
                  <c:v>2024 год (факт)</c:v>
                </c:pt>
                <c:pt idx="2">
                  <c:v>2025 год (план)</c:v>
                </c:pt>
                <c:pt idx="3">
                  <c:v>2026 год (прогноз)</c:v>
                </c:pt>
                <c:pt idx="4">
                  <c:v>2027 год (план)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3497.9</c:v>
                </c:pt>
                <c:pt idx="1">
                  <c:v>3915.7</c:v>
                </c:pt>
                <c:pt idx="2">
                  <c:v>3821.1</c:v>
                </c:pt>
                <c:pt idx="3">
                  <c:v>3833</c:v>
                </c:pt>
                <c:pt idx="4">
                  <c:v>3832.6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EFC-462B-A098-E39074A69FF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0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EFC-462B-A098-E39074A69FF1}"/>
                </c:ext>
              </c:extLst>
            </c:dLbl>
            <c:dLbl>
              <c:idx val="1"/>
              <c:layout>
                <c:manualLayout>
                  <c:x val="5.9713506819094432E-3"/>
                  <c:y val="-8.09170600134862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EFC-462B-A098-E39074A69FF1}"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2EFC-462B-A098-E39074A69FF1}"/>
                </c:ext>
              </c:extLst>
            </c:dLbl>
            <c:dLbl>
              <c:idx val="3"/>
              <c:layout>
                <c:manualLayout>
                  <c:x val="8.957026022864161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2EFC-462B-A098-E39074A69FF1}"/>
                </c:ext>
              </c:extLst>
            </c:dLbl>
            <c:dLbl>
              <c:idx val="4"/>
              <c:layout>
                <c:manualLayout>
                  <c:x val="7.20799851470642E-3"/>
                  <c:y val="-3.547399962095715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2EFC-462B-A098-E39074A69F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2023 год (факт)</c:v>
                </c:pt>
                <c:pt idx="1">
                  <c:v>2024 год (факт)</c:v>
                </c:pt>
                <c:pt idx="2">
                  <c:v>2025 год (план)</c:v>
                </c:pt>
                <c:pt idx="3">
                  <c:v>2026 год (прогноз)</c:v>
                </c:pt>
                <c:pt idx="4">
                  <c:v>2027 год (план)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3293</c:v>
                </c:pt>
                <c:pt idx="1">
                  <c:v>2590.6999999999998</c:v>
                </c:pt>
                <c:pt idx="2">
                  <c:v>1383</c:v>
                </c:pt>
                <c:pt idx="3">
                  <c:v>751.2</c:v>
                </c:pt>
                <c:pt idx="4">
                  <c:v>670.7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EFC-462B-A098-E39074A69FF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МБТ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3673730510181505E-3"/>
                  <c:y val="-3.3717658822222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7EA-49E3-A7CC-63468A44C781}"/>
                </c:ext>
              </c:extLst>
            </c:dLbl>
            <c:dLbl>
              <c:idx val="2"/>
              <c:layout>
                <c:manualLayout>
                  <c:x val="8.2858056785636795E-3"/>
                  <c:y val="-2.5936660632478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4C0-43A7-BB9D-BAC837B471BD}"/>
                </c:ext>
              </c:extLst>
            </c:dLbl>
            <c:dLbl>
              <c:idx val="3"/>
              <c:layout>
                <c:manualLayout>
                  <c:x val="8.285805678563679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4C0-43A7-BB9D-BAC837B471BD}"/>
                </c:ext>
              </c:extLst>
            </c:dLbl>
            <c:dLbl>
              <c:idx val="4"/>
              <c:layout>
                <c:manualLayout>
                  <c:x val="5.9184326275454856E-3"/>
                  <c:y val="-2.59366606324792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4C0-43A7-BB9D-BAC837B471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Лист1!$A$2:$A$6</c:f>
              <c:strCache>
                <c:ptCount val="5"/>
                <c:pt idx="0">
                  <c:v>2023 год (факт)</c:v>
                </c:pt>
                <c:pt idx="1">
                  <c:v>2024 год (факт)</c:v>
                </c:pt>
                <c:pt idx="2">
                  <c:v>2025 год (план)</c:v>
                </c:pt>
                <c:pt idx="3">
                  <c:v>2026 год (прогноз)</c:v>
                </c:pt>
                <c:pt idx="4">
                  <c:v>2027 год (план)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1">
                  <c:v>65.099999999999994</c:v>
                </c:pt>
                <c:pt idx="2">
                  <c:v>351.1</c:v>
                </c:pt>
                <c:pt idx="3">
                  <c:v>316.8</c:v>
                </c:pt>
                <c:pt idx="4">
                  <c:v>307.3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C0-43A7-BB9D-BAC837B471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0833280"/>
        <c:axId val="90834816"/>
        <c:axId val="0"/>
      </c:bar3DChart>
      <c:catAx>
        <c:axId val="90833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0834816"/>
        <c:crosses val="autoZero"/>
        <c:auto val="1"/>
        <c:lblAlgn val="ctr"/>
        <c:lblOffset val="100"/>
        <c:noMultiLvlLbl val="0"/>
      </c:catAx>
      <c:valAx>
        <c:axId val="90834816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08332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796530810521427"/>
          <c:y val="0.18922121398276012"/>
          <c:w val="8.7842588705654631E-2"/>
          <c:h val="0.14906125626564368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 rtl="0"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kumimoji="0" lang="ru-RU" sz="1200" b="1" i="0" u="none" strike="noStrike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Разделы бюджета (11)</a:t>
            </a:r>
            <a:endParaRPr kumimoji="0" lang="ru-RU" sz="1200" b="1" i="0" u="none" strike="noStrike" kern="1200" baseline="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3.1082571927051856E-4"/>
          <c:y val="1.290507016835529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5549524711679206"/>
          <c:y val="0.17051614148135594"/>
          <c:w val="0.43555969399485761"/>
          <c:h val="0.610864206145117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6574681555125645"/>
                  <c:y val="0.16488561456134512"/>
                </c:manualLayout>
              </c:layout>
              <c:tx>
                <c:rich>
                  <a:bodyPr/>
                  <a:lstStyle/>
                  <a:p>
                    <a:fld id="{B409C3E4-A8CC-4DCF-8E25-161731720951}" type="CATEGORYNAME">
                      <a:rPr lang="ru-RU" dirty="0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2D592CAC-0871-4BAC-8873-67E1BEAA666B}" type="VALUE">
                      <a:rPr lang="ru-RU" baseline="0" dirty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11,5%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83748572665111"/>
                      <c:h val="0.1449669548911909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73B7-431B-B302-9CF72CD53D88}"/>
                </c:ext>
              </c:extLst>
            </c:dLbl>
            <c:dLbl>
              <c:idx val="1"/>
              <c:layout>
                <c:manualLayout>
                  <c:x val="-0.23542850151636044"/>
                  <c:y val="4.3621985674431235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5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EC82C00B-4D97-4F32-9B92-65F70A670BE3}" type="CATEGORYNAME">
                      <a:rPr lang="ru-RU"/>
                      <a:pPr>
                        <a:defRPr sz="105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1E639E75-4708-4F1E-84FD-E96B9D91CE19}" type="VALUE">
                      <a:rPr lang="ru-RU" baseline="0"/>
                      <a:pPr>
                        <a:defRPr sz="105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0,7%</a:t>
                    </a: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6109220187655918"/>
                      <c:h val="0.1956474357787405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3B7-431B-B302-9CF72CD53D88}"/>
                </c:ext>
              </c:extLst>
            </c:dLbl>
            <c:dLbl>
              <c:idx val="2"/>
              <c:layout>
                <c:manualLayout>
                  <c:x val="-0.2244274281737291"/>
                  <c:y val="-7.5565870767445587E-2"/>
                </c:manualLayout>
              </c:layout>
              <c:tx>
                <c:rich>
                  <a:bodyPr/>
                  <a:lstStyle/>
                  <a:p>
                    <a:fld id="{F14065D4-B41B-42FE-B12F-EF582A95E56C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8FA46F09-1EA8-400D-874B-FC5C308A7D53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6,3%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73B7-431B-B302-9CF72CD53D88}"/>
                </c:ext>
              </c:extLst>
            </c:dLbl>
            <c:dLbl>
              <c:idx val="3"/>
              <c:layout>
                <c:manualLayout>
                  <c:x val="-0.20542965382175166"/>
                  <c:y val="-0.15344620273673296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5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E34DB67E-4FBB-4E3D-A3F1-14614F1B36D5}" type="CATEGORYNAME">
                      <a:rPr lang="ru-RU"/>
                      <a:pPr>
                        <a:defRPr sz="105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B2514C51-00ED-4845-BDB5-6D5C2DED88AC}" type="VALUE">
                      <a:rPr lang="ru-RU" baseline="0"/>
                      <a:pPr>
                        <a:defRPr sz="105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8,9%</a:t>
                    </a: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663918425960019"/>
                      <c:h val="0.1403115703193472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3B7-431B-B302-9CF72CD53D88}"/>
                </c:ext>
              </c:extLst>
            </c:dLbl>
            <c:dLbl>
              <c:idx val="4"/>
              <c:layout>
                <c:manualLayout>
                  <c:x val="-4.3579696379006536E-2"/>
                  <c:y val="-0.26010265834660345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5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050" baseline="0" dirty="0" smtClean="0"/>
                      <a:t>Охрана окружающей среды</a:t>
                    </a:r>
                  </a:p>
                  <a:p>
                    <a:pPr>
                      <a:defRPr sz="105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050" baseline="0" dirty="0" smtClean="0"/>
                      <a:t>14,2</a:t>
                    </a:r>
                    <a:r>
                      <a:rPr lang="ru-RU" sz="1050" baseline="0" dirty="0"/>
                      <a:t>
</a:t>
                    </a:r>
                    <a:r>
                      <a:rPr lang="ru-RU" sz="1050" baseline="0" dirty="0" smtClean="0"/>
                      <a:t>0,1%</a:t>
                    </a:r>
                    <a:endParaRPr lang="ru-RU" sz="1050" baseline="0" dirty="0"/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9371887972043512"/>
                      <c:h val="0.112521255354343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73B7-431B-B302-9CF72CD53D88}"/>
                </c:ext>
              </c:extLst>
            </c:dLbl>
            <c:dLbl>
              <c:idx val="5"/>
              <c:layout>
                <c:manualLayout>
                  <c:x val="0.31086462156179157"/>
                  <c:y val="-7.4494037699514865E-3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5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A4AA7BEF-AD8B-4422-B553-EC2FB1C9E368}" type="CATEGORYNAME">
                      <a:rPr lang="ru-RU" sz="1050" b="0" dirty="0"/>
                      <a:pPr>
                        <a:defRPr sz="105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sz="1050" b="0" baseline="0" dirty="0"/>
                      <a:t>
</a:t>
                    </a:r>
                    <a:endParaRPr lang="ru-RU" sz="1050" b="0" baseline="0" dirty="0" smtClean="0"/>
                  </a:p>
                  <a:p>
                    <a:pPr>
                      <a:defRPr sz="105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6EB19BEB-D2F3-49F5-AF33-DFD32871160D}" type="VALUE">
                      <a:rPr lang="ru-RU" sz="1050" b="0" baseline="0" smtClean="0"/>
                      <a:pPr>
                        <a:defRPr sz="105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sz="1050" b="0" baseline="0" dirty="0"/>
                      <a:t>
</a:t>
                    </a:r>
                    <a:r>
                      <a:rPr lang="ru-RU" sz="1050" b="0" baseline="0" dirty="0" smtClean="0">
                        <a:solidFill>
                          <a:srgbClr val="FF0000"/>
                        </a:solidFill>
                      </a:rPr>
                      <a:t>60,0%</a:t>
                    </a: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1772653388862697"/>
                      <c:h val="0.1677570161957313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3B7-431B-B302-9CF72CD53D88}"/>
                </c:ext>
              </c:extLst>
            </c:dLbl>
            <c:dLbl>
              <c:idx val="6"/>
              <c:layout>
                <c:manualLayout>
                  <c:x val="0.23451595369109585"/>
                  <c:y val="-0.10204759270574874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5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D2AF7519-9100-491A-870E-B4BED8A14721}" type="CATEGORYNAME">
                      <a:rPr lang="ru-RU" sz="1050" b="0" smtClean="0"/>
                      <a:pPr>
                        <a:defRPr sz="105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sz="1050" b="0" baseline="0" dirty="0" smtClean="0"/>
                  </a:p>
                  <a:p>
                    <a:pPr>
                      <a:defRPr sz="105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4A982D74-86B0-482D-A43C-1BDF00C2DF4E}" type="VALUE">
                      <a:rPr lang="ru-RU" sz="1050" b="0" baseline="0" smtClean="0"/>
                      <a:pPr>
                        <a:defRPr sz="105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sz="1050" b="0" baseline="0" dirty="0"/>
                      <a:t>
</a:t>
                    </a:r>
                    <a:r>
                      <a:rPr lang="ru-RU" sz="1050" b="0" baseline="0" dirty="0" smtClean="0"/>
                      <a:t>5,8</a:t>
                    </a: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89388139609834"/>
                      <c:h val="0.1444733378390055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73B7-431B-B302-9CF72CD53D88}"/>
                </c:ext>
              </c:extLst>
            </c:dLbl>
            <c:dLbl>
              <c:idx val="7"/>
              <c:layout>
                <c:manualLayout>
                  <c:x val="0.25068816963404433"/>
                  <c:y val="-8.3265246762706281E-3"/>
                </c:manualLayout>
              </c:layout>
              <c:tx>
                <c:rich>
                  <a:bodyPr/>
                  <a:lstStyle/>
                  <a:p>
                    <a:fld id="{7F794241-AB54-4EB6-9E7F-5D80E5704D42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B5867170-0FB6-43EE-9B76-A79B37F4CAAB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1,8%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65022160072207"/>
                      <c:h val="0.1002733878334505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3B7-431B-B302-9CF72CD53D88}"/>
                </c:ext>
              </c:extLst>
            </c:dLbl>
            <c:dLbl>
              <c:idx val="8"/>
              <c:layout>
                <c:manualLayout>
                  <c:x val="0.30309866855932444"/>
                  <c:y val="0.13613851933118551"/>
                </c:manualLayout>
              </c:layout>
              <c:tx>
                <c:rich>
                  <a:bodyPr/>
                  <a:lstStyle/>
                  <a:p>
                    <a:fld id="{AFA8D0B7-9E1B-404C-81EF-E38816EC2AD5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8EABC99F-E234-4898-B583-F762F0083331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3,0%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157573860021063"/>
                      <c:h val="0.1256141292942759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73B7-431B-B302-9CF72CD53D88}"/>
                </c:ext>
              </c:extLst>
            </c:dLbl>
            <c:dLbl>
              <c:idx val="9"/>
              <c:layout>
                <c:manualLayout>
                  <c:x val="0.12708643024971514"/>
                  <c:y val="0.21343047145996105"/>
                </c:manualLayout>
              </c:layout>
              <c:tx>
                <c:rich>
                  <a:bodyPr/>
                  <a:lstStyle/>
                  <a:p>
                    <a:fld id="{1B07A7D7-023C-4243-AFB9-01627DF8B2EF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917F6C2B-138E-4922-AD4B-F6A57DCBEE11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0,5%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845471715263961"/>
                      <c:h val="0.1256141292942759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73B7-431B-B302-9CF72CD53D88}"/>
                </c:ext>
              </c:extLst>
            </c:dLbl>
            <c:dLbl>
              <c:idx val="10"/>
              <c:layout>
                <c:manualLayout>
                  <c:x val="-0.11906884083586672"/>
                  <c:y val="0.21273947956399888"/>
                </c:manualLayout>
              </c:layout>
              <c:tx>
                <c:rich>
                  <a:bodyPr/>
                  <a:lstStyle/>
                  <a:p>
                    <a:fld id="{B9F3F0BB-C323-4C73-90B2-59D43B80E3CC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67AD8D71-595A-431F-B156-37A33CA684A1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1,4%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73B7-431B-B302-9CF72CD53D88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5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 </c:v>
                </c:pt>
                <c:pt idx="10">
                  <c:v>Обслуживание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1885.3</c:v>
                </c:pt>
                <c:pt idx="1">
                  <c:v>106.4</c:v>
                </c:pt>
                <c:pt idx="2">
                  <c:v>1339.8</c:v>
                </c:pt>
                <c:pt idx="3">
                  <c:v>2567.5</c:v>
                </c:pt>
                <c:pt idx="4">
                  <c:v>22.4</c:v>
                </c:pt>
                <c:pt idx="5">
                  <c:v>7191.1</c:v>
                </c:pt>
                <c:pt idx="6">
                  <c:v>669.9</c:v>
                </c:pt>
                <c:pt idx="7">
                  <c:v>134.5</c:v>
                </c:pt>
                <c:pt idx="8">
                  <c:v>456.2</c:v>
                </c:pt>
                <c:pt idx="9">
                  <c:v>86.1</c:v>
                </c:pt>
                <c:pt idx="10">
                  <c:v>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3B7-431B-B302-9CF72CD53D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7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292374997801932"/>
          <c:y val="0.20975015217790399"/>
          <c:w val="0.50028659373616768"/>
          <c:h val="0.7382678082655034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19971875105664591"/>
                  <c:y val="8.5313809873573593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800" b="1" dirty="0" smtClean="0"/>
                      <a:t>Функционирование высшего должностного лица</a:t>
                    </a:r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800" b="1" dirty="0" smtClean="0"/>
                      <a:t>4,9</a:t>
                    </a:r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sz="800" b="1" dirty="0" smtClean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800" b="1" dirty="0" smtClean="0"/>
                      <a:t>0% </a:t>
                    </a:r>
                    <a:endParaRPr lang="ru-RU" sz="800" b="1" baseline="0" dirty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b="1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238010485738967"/>
                      <c:h val="0.2734647285436056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BFB1-4F0F-8595-8BC72BA0AC30}"/>
                </c:ext>
              </c:extLst>
            </c:dLbl>
            <c:dLbl>
              <c:idx val="1"/>
              <c:layout>
                <c:manualLayout>
                  <c:x val="-0.21708734448044817"/>
                  <c:y val="-0.19021763539275779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5D5E55A9-EE0A-46B7-8675-88A791640CF0}" type="CATEGORYNAME">
                      <a:rPr lang="ru-RU"/>
                      <a:pPr>
                        <a:defRPr sz="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31E94D22-AA0E-49AD-A4E8-CD4B455CA5EE}" type="VALUE">
                      <a:rPr lang="ru-RU" baseline="0" smtClean="0"/>
                      <a:pPr>
                        <a:defRPr sz="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 baseline="0" dirty="0" smtClean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aseline="0" dirty="0"/>
                      <a:t>
</a:t>
                    </a:r>
                    <a:fld id="{5D1E40C4-B284-4DA2-A36E-59D55E08A231}" type="PERCENTAGE">
                      <a:rPr lang="ru-RU" baseline="0"/>
                      <a:pPr>
                        <a:defRPr sz="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649241443250137"/>
                      <c:h val="0.3137832462134962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FB1-4F0F-8595-8BC72BA0AC30}"/>
                </c:ext>
              </c:extLst>
            </c:dLbl>
            <c:dLbl>
              <c:idx val="2"/>
              <c:layout>
                <c:manualLayout>
                  <c:x val="0.13590938047169382"/>
                  <c:y val="-0.19737715312955767"/>
                </c:manualLayout>
              </c:layout>
              <c:tx>
                <c:rich>
                  <a:bodyPr/>
                  <a:lstStyle/>
                  <a:p>
                    <a:fld id="{D66D5F7C-EF58-4BD8-BF98-1F706D9E6E09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1BF64593-F129-4094-8C00-CD72DEAB7A42}" type="VALUE">
                      <a:rPr lang="ru-RU" baseline="0" smtClean="0"/>
                      <a:pPr/>
                      <a:t>[ЗНАЧЕНИЕ]</a:t>
                    </a:fld>
                    <a:endParaRPr lang="ru-RU" baseline="0" dirty="0" smtClean="0"/>
                  </a:p>
                  <a:p>
                    <a:r>
                      <a:rPr lang="ru-RU" baseline="0" dirty="0"/>
                      <a:t>
</a:t>
                    </a:r>
                    <a:fld id="{7039AF5F-8BA7-438F-B449-CEF3500D6827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287686608627065"/>
                      <c:h val="0.2121104625242069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FB1-4F0F-8595-8BC72BA0AC30}"/>
                </c:ext>
              </c:extLst>
            </c:dLbl>
            <c:dLbl>
              <c:idx val="3"/>
              <c:layout>
                <c:manualLayout>
                  <c:x val="0.22870865144496116"/>
                  <c:y val="-0.13189196472259584"/>
                </c:manualLayout>
              </c:layout>
              <c:tx>
                <c:rich>
                  <a:bodyPr/>
                  <a:lstStyle/>
                  <a:p>
                    <a:fld id="{88CA461F-9533-49F3-8608-E436A939D208}" type="CATEGORYNAME">
                      <a:rPr lang="ru-RU" smtClean="0"/>
                      <a:pPr/>
                      <a:t>[ИМЯ КАТЕГОРИИ]</a:t>
                    </a:fld>
                    <a:endParaRPr lang="ru-RU" dirty="0" smtClean="0"/>
                  </a:p>
                  <a:p>
                    <a:r>
                      <a:rPr lang="ru-RU" baseline="0" dirty="0"/>
                      <a:t>
</a:t>
                    </a:r>
                    <a:fld id="{A0AF4E34-DD9D-45CA-864F-32099468F5A7}" type="VALUE">
                      <a:rPr lang="ru-RU" baseline="0" smtClean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  <a:fld id="{735AB53B-C99B-480A-AC63-A16548DBC1EF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52F-462A-8C11-BD13986E7E65}"/>
                </c:ext>
              </c:extLst>
            </c:dLbl>
            <c:dLbl>
              <c:idx val="4"/>
              <c:layout>
                <c:manualLayout>
                  <c:x val="0.2181768875944233"/>
                  <c:y val="6.27592797017824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424620048167202"/>
                      <c:h val="0.2261342947572124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BFB1-4F0F-8595-8BC72BA0AC30}"/>
                </c:ext>
              </c:extLst>
            </c:dLbl>
            <c:dLbl>
              <c:idx val="5"/>
              <c:layout>
                <c:manualLayout>
                  <c:x val="-0.37522630739703361"/>
                  <c:y val="-7.881408566896822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E7A7D21D-327C-4EAF-8970-C03B2E2E1269}" type="CATEGORYNAME">
                      <a:rPr lang="ru-RU"/>
                      <a:pPr>
                        <a:defRPr sz="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7F500552-3C30-471D-BF34-697977B9775E}" type="VALUE">
                      <a:rPr lang="ru-RU" baseline="0" smtClean="0"/>
                      <a:pPr>
                        <a:defRPr sz="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 baseline="0" dirty="0" smtClean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aseline="0" dirty="0"/>
                      <a:t>
</a:t>
                    </a:r>
                    <a:fld id="{3F202863-C419-4CE5-9DC9-1039BFC6347A}" type="PERCENTAGE">
                      <a:rPr lang="ru-RU" baseline="0"/>
                      <a:pPr>
                        <a:defRPr sz="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722891543726312"/>
                      <c:h val="0.2366521689319664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52F-462A-8C11-BD13986E7E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Функционирование высшего должностного лица</c:v>
                </c:pt>
                <c:pt idx="1">
                  <c:v>Функционирование законодательных (представительных) органов </c:v>
                </c:pt>
                <c:pt idx="2">
                  <c:v>Функционирование местных администраций</c:v>
                </c:pt>
                <c:pt idx="3">
                  <c:v>Обеспечение деятельности финансовых органов и органов финансового (финансово-бюджетного) надзора</c:v>
                </c:pt>
                <c:pt idx="4">
                  <c:v>Резервные фонды</c:v>
                </c:pt>
                <c:pt idx="5">
                  <c:v>Другие общегосударственные вопросы</c:v>
                </c:pt>
              </c:strCache>
            </c:strRef>
          </c:cat>
          <c:val>
            <c:numRef>
              <c:f>Лист1!$B$2:$B$7</c:f>
              <c:numCache>
                <c:formatCode>#,##0.0_ ;[Red]\-#,##0.0\ </c:formatCode>
                <c:ptCount val="6"/>
                <c:pt idx="0">
                  <c:v>7.1</c:v>
                </c:pt>
                <c:pt idx="1">
                  <c:v>22.2</c:v>
                </c:pt>
                <c:pt idx="2">
                  <c:v>655.6</c:v>
                </c:pt>
                <c:pt idx="3">
                  <c:v>60.4</c:v>
                </c:pt>
                <c:pt idx="4">
                  <c:v>7</c:v>
                </c:pt>
                <c:pt idx="5">
                  <c:v>1133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FB1-4F0F-8595-8BC72BA0AC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94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1907631624916461E-2"/>
                  <c:y val="-0.2727221597300337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1 817,1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7F4-49D8-8CD9-29F1F393327F}"/>
                </c:ext>
              </c:extLst>
            </c:dLbl>
            <c:spPr>
              <a:noFill/>
              <a:ln w="25260">
                <a:noFill/>
              </a:ln>
            </c:spPr>
            <c:txPr>
              <a:bodyPr/>
              <a:lstStyle/>
              <a:p>
                <a:pPr>
                  <a:defRPr sz="1393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1885,3</c:v>
                </c:pt>
              </c:strCache>
            </c:strRef>
          </c:cat>
          <c:val>
            <c:numRef>
              <c:f>Лист1!$B$2</c:f>
              <c:numCache>
                <c:formatCode>#,##0.0</c:formatCode>
                <c:ptCount val="1"/>
                <c:pt idx="0">
                  <c:v>1817.1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F4-49D8-8CD9-29F1F393327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Областной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7261964378650066E-3"/>
                  <c:y val="-0.2880274056652010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68,2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7F4-49D8-8CD9-29F1F393327F}"/>
                </c:ext>
              </c:extLst>
            </c:dLbl>
            <c:spPr>
              <a:noFill/>
              <a:ln w="25260">
                <a:noFill/>
              </a:ln>
            </c:spPr>
            <c:txPr>
              <a:bodyPr/>
              <a:lstStyle/>
              <a:p>
                <a:pPr>
                  <a:defRPr sz="1393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1885,3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7F4-49D8-8CD9-29F1F39332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2999680"/>
        <c:axId val="183017856"/>
        <c:axId val="0"/>
      </c:bar3DChart>
      <c:catAx>
        <c:axId val="1829996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 algn="ctr">
              <a:defRPr lang="ru-RU" sz="1194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3017856"/>
        <c:crosses val="autoZero"/>
        <c:auto val="1"/>
        <c:lblAlgn val="ctr"/>
        <c:lblOffset val="100"/>
        <c:noMultiLvlLbl val="0"/>
      </c:catAx>
      <c:valAx>
        <c:axId val="183017856"/>
        <c:scaling>
          <c:orientation val="minMax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182999680"/>
        <c:crosses val="autoZero"/>
        <c:crossBetween val="between"/>
      </c:valAx>
      <c:spPr>
        <a:noFill/>
        <a:ln w="25267">
          <a:noFill/>
        </a:ln>
      </c:spPr>
    </c:plotArea>
    <c:legend>
      <c:legendPos val="r"/>
      <c:layout>
        <c:manualLayout>
          <c:xMode val="edge"/>
          <c:yMode val="edge"/>
          <c:x val="0.35831885821139314"/>
          <c:y val="0.70865428229238359"/>
          <c:w val="0.56586268347357882"/>
          <c:h val="0.2831863007415335"/>
        </c:manualLayout>
      </c:layout>
      <c:overlay val="0"/>
      <c:txPr>
        <a:bodyPr/>
        <a:lstStyle/>
        <a:p>
          <a:pPr>
            <a:defRPr lang="ru-RU" sz="1094" b="0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1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2083333333333333E-2"/>
          <c:y val="2.7754423682653878E-2"/>
          <c:w val="0.91094135802469134"/>
          <c:h val="0.8377522617607050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2616499401301092E-4"/>
                  <c:y val="-0.135086910277942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759-48A4-8197-C1A42A5DE673}"/>
                </c:ext>
              </c:extLst>
            </c:dLbl>
            <c:dLbl>
              <c:idx val="1"/>
              <c:layout>
                <c:manualLayout>
                  <c:x val="1.0667436128496011E-2"/>
                  <c:y val="-0.244624576027500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0297909285799518E-2"/>
                      <c:h val="0.1169743394524791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759-48A4-8197-C1A42A5DE673}"/>
                </c:ext>
              </c:extLst>
            </c:dLbl>
            <c:dLbl>
              <c:idx val="2"/>
              <c:layout>
                <c:manualLayout>
                  <c:x val="9.4378402399732889E-3"/>
                  <c:y val="-0.299232683296627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523666094713757E-2"/>
                      <c:h val="8.844401275675252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4759-48A4-8197-C1A42A5DE673}"/>
                </c:ext>
              </c:extLst>
            </c:dLbl>
            <c:dLbl>
              <c:idx val="3"/>
              <c:layout>
                <c:manualLayout>
                  <c:x val="1.052002452402408E-2"/>
                  <c:y val="-0.325929063437395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749422903627989E-2"/>
                      <c:h val="8.066301456700888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759-48A4-8197-C1A42A5DE673}"/>
                </c:ext>
              </c:extLst>
            </c:dLbl>
            <c:dLbl>
              <c:idx val="4"/>
              <c:layout>
                <c:manualLayout>
                  <c:x val="5.3399416525734865E-3"/>
                  <c:y val="-0.361751676284334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685030881342405E-2"/>
                      <c:h val="6.51010181875216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4759-48A4-8197-C1A42A5DE673}"/>
                </c:ext>
              </c:extLst>
            </c:dLbl>
            <c:dLbl>
              <c:idx val="5"/>
              <c:layout>
                <c:manualLayout>
                  <c:x val="5.4625617729717277E-3"/>
                  <c:y val="-0.403386347595365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759-48A4-8197-C1A42A5DE6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2022  год  факт</c:v>
                </c:pt>
                <c:pt idx="1">
                  <c:v>2023 год  факт
</c:v>
                </c:pt>
                <c:pt idx="2">
                  <c:v>2024 год  факт</c:v>
                </c:pt>
                <c:pt idx="3">
                  <c:v>2025 год
план</c:v>
                </c:pt>
                <c:pt idx="4">
                  <c:v>2026 год 
прогноз</c:v>
                </c:pt>
                <c:pt idx="5">
                  <c:v>2027 год 
прогноз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44.965000000000003</c:v>
                </c:pt>
                <c:pt idx="1">
                  <c:v>50.033000000000001</c:v>
                </c:pt>
                <c:pt idx="2">
                  <c:v>54.3</c:v>
                </c:pt>
                <c:pt idx="3">
                  <c:v>58.984000000000002</c:v>
                </c:pt>
                <c:pt idx="4">
                  <c:v>62.73</c:v>
                </c:pt>
                <c:pt idx="5">
                  <c:v>65.611999999999995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759-48A4-8197-C1A42A5DE6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1856488"/>
        <c:axId val="411856880"/>
        <c:axId val="0"/>
      </c:bar3DChart>
      <c:catAx>
        <c:axId val="411856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856880"/>
        <c:crossesAt val="0"/>
        <c:auto val="1"/>
        <c:lblAlgn val="ctr"/>
        <c:lblOffset val="100"/>
        <c:tickLblSkip val="1"/>
        <c:noMultiLvlLbl val="0"/>
      </c:catAx>
      <c:valAx>
        <c:axId val="411856880"/>
        <c:scaling>
          <c:orientation val="minMax"/>
          <c:max val="70"/>
          <c:min val="4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8564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72234506799135"/>
          <c:y val="0.22986797763211492"/>
          <c:w val="0.40704962379047188"/>
          <c:h val="0.770132061201930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3731351947161927"/>
                  <c:y val="-0.1858999793673719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034260231539382"/>
                      <c:h val="0.4885991503589548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294-4295-A863-84EB8D128B04}"/>
                </c:ext>
              </c:extLst>
            </c:dLbl>
            <c:dLbl>
              <c:idx val="1"/>
              <c:layout>
                <c:manualLayout>
                  <c:x val="-0.22990945762580686"/>
                  <c:y val="-0.2519558012072732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655719854305315"/>
                      <c:h val="0.430665441935023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294-4295-A863-84EB8D128B04}"/>
                </c:ext>
              </c:extLst>
            </c:dLbl>
            <c:dLbl>
              <c:idx val="2"/>
              <c:layout>
                <c:manualLayout>
                  <c:x val="-0.33842284405789569"/>
                  <c:y val="-6.11156823109683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01787931667667"/>
                      <c:h val="0.35913032540152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294-4295-A863-84EB8D128B04}"/>
                </c:ext>
              </c:extLst>
            </c:dLbl>
            <c:dLbl>
              <c:idx val="3"/>
              <c:layout>
                <c:manualLayout>
                  <c:x val="-0.32556094194662144"/>
                  <c:y val="-0.100567726517384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263354925904122"/>
                      <c:h val="0.239420216934348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294-4295-A863-84EB8D128B04}"/>
                </c:ext>
              </c:extLst>
            </c:dLbl>
            <c:dLbl>
              <c:idx val="4"/>
              <c:layout>
                <c:manualLayout>
                  <c:x val="-0.22950131609308366"/>
                  <c:y val="-0.2631245759927384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34191875566137"/>
                      <c:h val="0.29721130378057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294-4295-A863-84EB8D128B04}"/>
                </c:ext>
              </c:extLst>
            </c:dLbl>
            <c:dLbl>
              <c:idx val="5"/>
              <c:layout>
                <c:manualLayout>
                  <c:x val="1.9356581146141277E-3"/>
                  <c:y val="-0.2125607933587304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59D-4A27-9044-8611141A5F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Защита населения и территории от чрезвычайных ситуаций природного и техногенного характера, гражданская оборона</c:v>
                </c:pt>
                <c:pt idx="1">
                  <c:v>Другие вопросы в области национальной безопасности и правоохранительной деятельности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44.8</c:v>
                </c:pt>
                <c:pt idx="1">
                  <c:v>61.6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94-4295-A863-84EB8D128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Всего расходов 106,4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2F-4112-8FFD-2FDC026DE8E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Всего расходов 106,4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1-3A2F-4112-8FFD-2FDC026DE8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2445184"/>
        <c:axId val="182446720"/>
        <c:axId val="0"/>
      </c:bar3DChart>
      <c:catAx>
        <c:axId val="18244518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 algn="ctr">
              <a:defRPr lang="ru-RU" sz="1095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2446720"/>
        <c:crosses val="autoZero"/>
        <c:auto val="1"/>
        <c:lblAlgn val="ctr"/>
        <c:lblOffset val="100"/>
        <c:noMultiLvlLbl val="0"/>
      </c:catAx>
      <c:valAx>
        <c:axId val="182446720"/>
        <c:scaling>
          <c:orientation val="minMax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182445184"/>
        <c:crosses val="autoZero"/>
        <c:crossBetween val="between"/>
      </c:valAx>
      <c:spPr>
        <a:noFill/>
        <a:ln w="25296">
          <a:noFill/>
        </a:ln>
      </c:spPr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46185397000813494"/>
          <c:y val="0.69114875792041153"/>
          <c:w val="0.17603389050052962"/>
          <c:h val="0.24074127097749148"/>
        </c:manualLayout>
      </c:layout>
      <c:overlay val="0"/>
      <c:txPr>
        <a:bodyPr/>
        <a:lstStyle/>
        <a:p>
          <a:pPr>
            <a:defRPr lang="ru-RU" sz="1095" b="0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4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43735143442936"/>
          <c:y val="0.2544547602387679"/>
          <c:w val="0.40704962379047188"/>
          <c:h val="0.770132061201930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11716611202545314"/>
                  <c:y val="-0.18967578831322646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dirty="0" smtClean="0"/>
                      <a:t>Сельское хозяйство и рыболовство</a:t>
                    </a:r>
                  </a:p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baseline="0" dirty="0" smtClean="0"/>
                      <a:t>4,6</a:t>
                    </a:r>
                  </a:p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baseline="0" dirty="0" smtClean="0"/>
                      <a:t>0%</a:t>
                    </a:r>
                    <a:endParaRPr lang="ru-RU" b="1" baseline="0" dirty="0"/>
                  </a:p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330763786332798"/>
                      <c:h val="0.2371369131653915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294-4295-A863-84EB8D128B04}"/>
                </c:ext>
              </c:extLst>
            </c:dLbl>
            <c:dLbl>
              <c:idx val="1"/>
              <c:layout>
                <c:manualLayout>
                  <c:x val="0.29491186299420868"/>
                  <c:y val="3.752685871782568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724970729747975"/>
                      <c:h val="0.2291004309213869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294-4295-A863-84EB8D128B04}"/>
                </c:ext>
              </c:extLst>
            </c:dLbl>
            <c:dLbl>
              <c:idx val="2"/>
              <c:layout>
                <c:manualLayout>
                  <c:x val="-0.36210298963760612"/>
                  <c:y val="-5.329002231239680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6806675009758196"/>
                      <c:h val="0.3591303467594284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294-4295-A863-84EB8D128B0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294-4295-A863-84EB8D128B04}"/>
                </c:ext>
              </c:extLst>
            </c:dLbl>
            <c:dLbl>
              <c:idx val="4"/>
              <c:layout>
                <c:manualLayout>
                  <c:x val="-0.34995737370100233"/>
                  <c:y val="-0.188985832959491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34190728318502"/>
                      <c:h val="0.2591708219783858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294-4295-A863-84EB8D128B04}"/>
                </c:ext>
              </c:extLst>
            </c:dLbl>
            <c:dLbl>
              <c:idx val="5"/>
              <c:layout>
                <c:manualLayout>
                  <c:x val="0.28083169504405758"/>
                  <c:y val="-0.1823423848490064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9347398253554563"/>
                      <c:h val="0.2592763456552923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2AEC-4E2A-89E8-5700C34D6D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Сельское хозяйство и рыболовство</c:v>
                </c:pt>
                <c:pt idx="1">
                  <c:v>Транспорт</c:v>
                </c:pt>
                <c:pt idx="2">
                  <c:v>Дорожное хозяйство (дорожные фонды)</c:v>
                </c:pt>
                <c:pt idx="3">
                  <c:v>Водное хозяйство</c:v>
                </c:pt>
                <c:pt idx="4">
                  <c:v>Связь и информатика</c:v>
                </c:pt>
                <c:pt idx="5">
                  <c:v>Другие вопросы  в области национальной экономики</c:v>
                </c:pt>
              </c:strCache>
            </c:strRef>
          </c:cat>
          <c:val>
            <c:numRef>
              <c:f>Лист1!$B$2:$B$7</c:f>
              <c:numCache>
                <c:formatCode>#,##0.0_ ;[Red]\-#,##0.0\ </c:formatCode>
                <c:ptCount val="6"/>
                <c:pt idx="0">
                  <c:v>11.2</c:v>
                </c:pt>
                <c:pt idx="1">
                  <c:v>16.3</c:v>
                </c:pt>
                <c:pt idx="2">
                  <c:v>1201.0999999999999</c:v>
                </c:pt>
                <c:pt idx="3">
                  <c:v>68.3</c:v>
                </c:pt>
                <c:pt idx="4">
                  <c:v>22.9</c:v>
                </c:pt>
                <c:pt idx="5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94-4295-A863-84EB8D128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4567789346269259E-2"/>
                  <c:y val="-0.3145442412918724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69,8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659-4660-9322-0ADB38260A08}"/>
                </c:ext>
              </c:extLst>
            </c:dLbl>
            <c:spPr>
              <a:noFill/>
              <a:ln w="25192">
                <a:noFill/>
              </a:ln>
            </c:spPr>
            <c:txPr>
              <a:bodyPr/>
              <a:lstStyle/>
              <a:p>
                <a:pPr>
                  <a:defRPr sz="119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1339,8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59-4660-9322-0ADB38260A0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Областной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7820098862983522E-2"/>
                  <c:y val="-0.2124062458294408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1270,0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4D7-4EB1-B11A-18B50A7EB29D}"/>
                </c:ext>
              </c:extLst>
            </c:dLbl>
            <c:spPr>
              <a:noFill/>
              <a:ln w="25192">
                <a:noFill/>
              </a:ln>
            </c:spPr>
            <c:txPr>
              <a:bodyPr/>
              <a:lstStyle/>
              <a:p>
                <a:pPr>
                  <a:defRPr sz="119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1339,8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1270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659-4660-9322-0ADB38260A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3105792"/>
        <c:axId val="183120256"/>
        <c:axId val="0"/>
      </c:bar3DChart>
      <c:catAx>
        <c:axId val="1831057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 algn="ctr">
              <a:defRPr lang="ru-RU" sz="1190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3120256"/>
        <c:crosses val="autoZero"/>
        <c:auto val="1"/>
        <c:lblAlgn val="ctr"/>
        <c:lblOffset val="100"/>
        <c:noMultiLvlLbl val="0"/>
      </c:catAx>
      <c:valAx>
        <c:axId val="183120256"/>
        <c:scaling>
          <c:orientation val="minMax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183105792"/>
        <c:crosses val="autoZero"/>
        <c:crossBetween val="between"/>
      </c:valAx>
      <c:spPr>
        <a:noFill/>
        <a:ln w="25296">
          <a:noFill/>
        </a:ln>
      </c:spPr>
    </c:plotArea>
    <c:legend>
      <c:legendPos val="r"/>
      <c:layout>
        <c:manualLayout>
          <c:xMode val="edge"/>
          <c:yMode val="edge"/>
          <c:x val="0.35884968764869307"/>
          <c:y val="0.69114875792041153"/>
          <c:w val="0.47507949225645041"/>
          <c:h val="0.27777830801452841"/>
        </c:manualLayout>
      </c:layout>
      <c:overlay val="0"/>
      <c:txPr>
        <a:bodyPr/>
        <a:lstStyle/>
        <a:p>
          <a:pPr>
            <a:defRPr lang="ru-RU" sz="1091" b="0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86"/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256602380880243"/>
          <c:y val="0.39677929244655619"/>
          <c:w val="0.26165674352681351"/>
          <c:h val="0.7751291088349456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3558504484941403"/>
                  <c:y val="-0.24042933561943808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000" dirty="0"/>
                      <a:t>Жилищное хозяйство</a:t>
                    </a:r>
                    <a:r>
                      <a:rPr lang="ru-RU" sz="1000" b="0" dirty="0"/>
                      <a:t>
</a:t>
                    </a:r>
                    <a:r>
                      <a:rPr lang="ru-RU" sz="1000" b="0" dirty="0" smtClean="0"/>
                      <a:t>88,8 </a:t>
                    </a:r>
                    <a:r>
                      <a:rPr lang="ru-RU" sz="1000" dirty="0"/>
                      <a:t>
</a:t>
                    </a:r>
                    <a:r>
                      <a:rPr lang="ru-RU" sz="1000" dirty="0" smtClean="0"/>
                      <a:t>7%</a:t>
                    </a:r>
                    <a:endParaRPr lang="ru-RU" sz="10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0302909936964878"/>
                      <c:h val="0.292049429450443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1C6-4F59-9A81-3012AD240F40}"/>
                </c:ext>
              </c:extLst>
            </c:dLbl>
            <c:dLbl>
              <c:idx val="1"/>
              <c:layout>
                <c:manualLayout>
                  <c:x val="0.2956605920221218"/>
                  <c:y val="0.1835022451766045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777247237948359"/>
                      <c:h val="0.2107827413543680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1C6-4F59-9A81-3012AD240F40}"/>
                </c:ext>
              </c:extLst>
            </c:dLbl>
            <c:dLbl>
              <c:idx val="2"/>
              <c:layout>
                <c:manualLayout>
                  <c:x val="-0.23122207407859546"/>
                  <c:y val="-0.45624928658018798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000" dirty="0"/>
                      <a:t>Благоустройство
1 </a:t>
                    </a:r>
                    <a:r>
                      <a:rPr lang="ru-RU" sz="1000" dirty="0" smtClean="0"/>
                      <a:t>114,7 </a:t>
                    </a:r>
                    <a:r>
                      <a:rPr lang="ru-RU" sz="1000" dirty="0"/>
                      <a:t>
</a:t>
                    </a:r>
                    <a:r>
                      <a:rPr lang="ru-RU" sz="1000" dirty="0" smtClean="0"/>
                      <a:t>88%</a:t>
                    </a:r>
                    <a:endParaRPr lang="ru-RU" sz="10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532546091369966"/>
                      <c:h val="0.4231958557311296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41C6-4F59-9A81-3012AD240F40}"/>
                </c:ext>
              </c:extLst>
            </c:dLbl>
            <c:dLbl>
              <c:idx val="3"/>
              <c:layout>
                <c:manualLayout>
                  <c:x val="-0.17399457572642141"/>
                  <c:y val="-0.1978661592254792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Другие вопросы</a:t>
                    </a:r>
                    <a:r>
                      <a:rPr lang="ru-RU" dirty="0"/>
                      <a:t>
147,3 
9%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69B-41B5-B379-ABE9366322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Жилищное хозяйство</c:v>
                </c:pt>
                <c:pt idx="1">
                  <c:v>Коммунальное хозяйство</c:v>
                </c:pt>
                <c:pt idx="2">
                  <c:v>Благоустройство</c:v>
                </c:pt>
              </c:strCache>
            </c:strRef>
          </c:cat>
          <c:val>
            <c:numRef>
              <c:f>Лист1!$B$2:$B$4</c:f>
              <c:numCache>
                <c:formatCode>#,##0.0_ ;[Red]\-#,##0.0\ </c:formatCode>
                <c:ptCount val="3"/>
                <c:pt idx="0">
                  <c:v>179.2</c:v>
                </c:pt>
                <c:pt idx="1">
                  <c:v>689.2</c:v>
                </c:pt>
                <c:pt idx="2">
                  <c:v>1699.1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1C6-4F59-9A81-3012AD240F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7.3754431325812345E-2"/>
                  <c:y val="-0.2467471562988728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2 016,9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E3A-4A89-B186-54DD43F0B9AE}"/>
                </c:ext>
              </c:extLst>
            </c:dLbl>
            <c:spPr>
              <a:noFill/>
              <a:ln w="25134">
                <a:noFill/>
              </a:ln>
            </c:spPr>
            <c:txPr>
              <a:bodyPr/>
              <a:lstStyle/>
              <a:p>
                <a:pPr>
                  <a:defRPr sz="1385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2 567,5</c:v>
                </c:pt>
              </c:strCache>
            </c:strRef>
          </c:cat>
          <c:val>
            <c:numRef>
              <c:f>Лист1!$B$2</c:f>
              <c:numCache>
                <c:formatCode>#,##0.0</c:formatCode>
                <c:ptCount val="1"/>
                <c:pt idx="0">
                  <c:v>2016.9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3A-4A89-B186-54DD43F0B9A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Областной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8.0167860136752585E-3"/>
                  <c:y val="-0.3010146308529824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550,6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E3A-4A89-B186-54DD43F0B9AE}"/>
                </c:ext>
              </c:extLst>
            </c:dLbl>
            <c:spPr>
              <a:noFill/>
              <a:ln w="25134">
                <a:noFill/>
              </a:ln>
            </c:spPr>
            <c:txPr>
              <a:bodyPr/>
              <a:lstStyle/>
              <a:p>
                <a:pPr>
                  <a:defRPr sz="1385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2 567,5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550.6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E3A-4A89-B186-54DD43F0B9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0201344"/>
        <c:axId val="160465280"/>
        <c:axId val="0"/>
      </c:bar3DChart>
      <c:catAx>
        <c:axId val="1602013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 algn="ctr">
              <a:defRPr lang="ru-RU" sz="1187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0465280"/>
        <c:crosses val="autoZero"/>
        <c:auto val="1"/>
        <c:lblAlgn val="ctr"/>
        <c:lblOffset val="100"/>
        <c:noMultiLvlLbl val="0"/>
      </c:catAx>
      <c:valAx>
        <c:axId val="160465280"/>
        <c:scaling>
          <c:orientation val="minMax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160201344"/>
        <c:crosses val="autoZero"/>
        <c:crossBetween val="between"/>
      </c:valAx>
      <c:spPr>
        <a:noFill/>
        <a:ln w="25149">
          <a:noFill/>
        </a:ln>
      </c:spPr>
    </c:plotArea>
    <c:legend>
      <c:legendPos val="r"/>
      <c:layout>
        <c:manualLayout>
          <c:xMode val="edge"/>
          <c:yMode val="edge"/>
          <c:x val="0.31980491985066767"/>
          <c:y val="0.63691125050046726"/>
          <c:w val="0.47507949225645046"/>
          <c:h val="0.27777830801452841"/>
        </c:manualLayout>
      </c:layout>
      <c:overlay val="0"/>
      <c:txPr>
        <a:bodyPr/>
        <a:lstStyle/>
        <a:p>
          <a:pPr>
            <a:defRPr lang="ru-RU" sz="1088" b="0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81"/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052071374785535"/>
          <c:y val="0.241534551716476"/>
          <c:w val="0.40704962379047188"/>
          <c:h val="0.770132061201930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1"/>
                <c:pt idx="0">
                  <c:v>Охрана объектов растительного и животного мира  и среды их обитания
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#,##0.0_ ;[Red]\-#,##0.0\ ">
                  <c:v>22.4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94-4295-A863-84EB8D128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7.3754431325812345E-2"/>
                  <c:y val="-0.2467471562988728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21,6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864-4B88-972E-A256E28BF3D0}"/>
                </c:ext>
              </c:extLst>
            </c:dLbl>
            <c:spPr>
              <a:noFill/>
              <a:ln w="25247">
                <a:noFill/>
              </a:ln>
            </c:spPr>
            <c:txPr>
              <a:bodyPr/>
              <a:lstStyle/>
              <a:p>
                <a:pPr>
                  <a:defRPr sz="1391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22,4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64-4B88-972E-A256E28BF3D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Областной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606710885680843E-3"/>
                  <c:y val="-0.2716467138233953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864-4B88-972E-A256E28BF3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22,4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64-4B88-972E-A256E28BF3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2786816"/>
        <c:axId val="172800640"/>
        <c:axId val="0"/>
      </c:bar3DChart>
      <c:catAx>
        <c:axId val="17278681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 algn="ctr">
              <a:defRPr lang="ru-RU" sz="1193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72800640"/>
        <c:crosses val="autoZero"/>
        <c:auto val="1"/>
        <c:lblAlgn val="ctr"/>
        <c:lblOffset val="100"/>
        <c:noMultiLvlLbl val="0"/>
      </c:catAx>
      <c:valAx>
        <c:axId val="172800640"/>
        <c:scaling>
          <c:orientation val="minMax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172786816"/>
        <c:crosses val="autoZero"/>
        <c:crossBetween val="between"/>
      </c:valAx>
      <c:spPr>
        <a:noFill/>
        <a:ln w="25257">
          <a:noFill/>
        </a:ln>
      </c:spPr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36041032132005751"/>
          <c:y val="0.70496172348075692"/>
          <c:w val="0.29776621269980741"/>
          <c:h val="0.24074127097749148"/>
        </c:manualLayout>
      </c:layout>
      <c:overlay val="0"/>
      <c:txPr>
        <a:bodyPr/>
        <a:lstStyle/>
        <a:p>
          <a:pPr>
            <a:defRPr lang="ru-RU" sz="1094" b="0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89"/>
      </a:pPr>
      <a:endParaRPr lang="ru-RU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43735143442936"/>
          <c:y val="0.2544547602387679"/>
          <c:w val="0.40704962379047188"/>
          <c:h val="0.770132061201930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4555937433258501"/>
                  <c:y val="0.12169209606334314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0" dirty="0" smtClean="0"/>
                      <a:t>Дошкольное образование</a:t>
                    </a:r>
                  </a:p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b="0" baseline="0" dirty="0" smtClean="0"/>
                  </a:p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0" baseline="0" dirty="0" smtClean="0"/>
                      <a:t>1 703,0</a:t>
                    </a:r>
                  </a:p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0" baseline="0" dirty="0" smtClean="0"/>
                      <a:t>20%</a:t>
                    </a:r>
                    <a:endParaRPr lang="ru-RU" b="0" baseline="0" dirty="0"/>
                  </a:p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b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034261150470461"/>
                      <c:h val="0.278635707143650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294-4295-A863-84EB8D128B04}"/>
                </c:ext>
              </c:extLst>
            </c:dLbl>
            <c:dLbl>
              <c:idx val="1"/>
              <c:layout>
                <c:manualLayout>
                  <c:x val="-0.21682857121556248"/>
                  <c:y val="3.1333524421285237E-3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 smtClean="0"/>
                      <a:t>Общее </a:t>
                    </a:r>
                    <a:r>
                      <a:rPr lang="ru-RU" dirty="0"/>
                      <a:t>образование
6 302,0 
</a:t>
                    </a:r>
                    <a:r>
                      <a:rPr lang="ru-RU" dirty="0" smtClean="0"/>
                      <a:t>73%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724970729747975"/>
                      <c:h val="0.2291004309213869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294-4295-A863-84EB8D128B04}"/>
                </c:ext>
              </c:extLst>
            </c:dLbl>
            <c:dLbl>
              <c:idx val="2"/>
              <c:layout>
                <c:manualLayout>
                  <c:x val="-0.33297006954930003"/>
                  <c:y val="9.2657139217372342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/>
                      <a:t>Дополнительное образование детей
378,5 
</a:t>
                    </a:r>
                    <a:r>
                      <a:rPr lang="ru-RU" dirty="0" smtClean="0"/>
                      <a:t>5%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0-1BEC-4F6B-8C93-27118FDF561F}"/>
                </c:ext>
              </c:extLst>
            </c:dLbl>
            <c:dLbl>
              <c:idx val="3"/>
              <c:layout>
                <c:manualLayout>
                  <c:x val="-0.26610000440009651"/>
                  <c:y val="-0.20066562303246779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7FD79EA4-4946-4FB1-AFB9-376C7A9DE165}" type="CATEGORYNAME">
                      <a:rPr lang="ru-RU" smtClean="0"/>
                      <a:pPr>
                        <a:defRPr sz="1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fld id="{6D177E6C-0831-4606-B692-E49A35127A7B}" type="VALUE">
                      <a:rPr lang="ru-RU" baseline="0" smtClean="0"/>
                      <a:pPr>
                        <a:defRPr sz="1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fld id="{DCA52FEC-C71C-4676-9E90-8F2C659BD9DE}" type="PERCENTAGE">
                      <a:rPr lang="ru-RU" baseline="0"/>
                      <a:pPr>
                        <a:defRPr sz="1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174648017858836"/>
                      <c:h val="0.2879053490180677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294-4295-A863-84EB8D128B04}"/>
                </c:ext>
              </c:extLst>
            </c:dLbl>
            <c:dLbl>
              <c:idx val="4"/>
              <c:layout>
                <c:manualLayout>
                  <c:x val="0.26624297099196159"/>
                  <c:y val="-0.11928267297746876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/>
                      <a:t>Другие вопросы в области образования
112,0 
</a:t>
                    </a:r>
                    <a:r>
                      <a:rPr lang="ru-RU" dirty="0" smtClean="0"/>
                      <a:t>2%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34198398160199"/>
                      <c:h val="0.2808047167885739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294-4295-A863-84EB8D128B04}"/>
                </c:ext>
              </c:extLst>
            </c:dLbl>
            <c:dLbl>
              <c:idx val="5"/>
              <c:layout>
                <c:manualLayout>
                  <c:x val="1.9356581146141277E-3"/>
                  <c:y val="-0.2125607933587304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FAC-400A-97F2-BB0607E5F4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Дошкольное образование
</c:v>
                </c:pt>
                <c:pt idx="1">
                  <c:v>Общее образование
</c:v>
                </c:pt>
                <c:pt idx="2">
                  <c:v>Дополнительное образование детей
</c:v>
                </c:pt>
                <c:pt idx="3">
                  <c:v>Молодежная политика и оздоровление детей
</c:v>
                </c:pt>
                <c:pt idx="4">
                  <c:v>Другие вопросы в области образования
</c:v>
                </c:pt>
              </c:strCache>
            </c:strRef>
          </c:cat>
          <c:val>
            <c:numRef>
              <c:f>Лист1!$B$2:$B$6</c:f>
              <c:numCache>
                <c:formatCode>#,##0.0_ ;[Red]\-#,##0.0\ </c:formatCode>
                <c:ptCount val="5"/>
                <c:pt idx="0">
                  <c:v>1740.9</c:v>
                </c:pt>
                <c:pt idx="1">
                  <c:v>4518.5</c:v>
                </c:pt>
                <c:pt idx="2">
                  <c:v>525.20000000000005</c:v>
                </c:pt>
                <c:pt idx="3">
                  <c:v>78.7</c:v>
                </c:pt>
                <c:pt idx="4">
                  <c:v>327.8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94-4295-A863-84EB8D128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1874252116234074E-3"/>
                  <c:y val="-0.2627751775783271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2 525,9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157-4EC6-A56C-556F97AFD571}"/>
                </c:ext>
              </c:extLst>
            </c:dLbl>
            <c:spPr>
              <a:noFill/>
              <a:ln w="25129">
                <a:noFill/>
              </a:ln>
            </c:spPr>
            <c:txPr>
              <a:bodyPr/>
              <a:lstStyle/>
              <a:p>
                <a:pPr>
                  <a:defRPr sz="1385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7 191,1</c:v>
                </c:pt>
              </c:strCache>
            </c:strRef>
          </c:cat>
          <c:val>
            <c:numRef>
              <c:f>Лист1!$B$2</c:f>
              <c:numCache>
                <c:formatCode>#,##0.0</c:formatCode>
                <c:ptCount val="1"/>
                <c:pt idx="0">
                  <c:v>2525.9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57-4EC6-A56C-556F97AFD57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Областной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8.0167860136752585E-3"/>
                  <c:y val="-0.3010146308529824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4 665,2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157-4EC6-A56C-556F97AFD571}"/>
                </c:ext>
              </c:extLst>
            </c:dLbl>
            <c:numFmt formatCode="#,##0.0" sourceLinked="0"/>
            <c:spPr>
              <a:noFill/>
              <a:ln w="25129">
                <a:noFill/>
              </a:ln>
            </c:spPr>
            <c:txPr>
              <a:bodyPr/>
              <a:lstStyle/>
              <a:p>
                <a:pPr>
                  <a:defRPr sz="1385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7 191,1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4665.2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157-4EC6-A56C-556F97AFD5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5079296"/>
        <c:axId val="185080832"/>
        <c:axId val="0"/>
      </c:bar3DChart>
      <c:catAx>
        <c:axId val="18507929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 algn="ctr">
              <a:defRPr lang="ru-RU" sz="1187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5080832"/>
        <c:crosses val="autoZero"/>
        <c:auto val="1"/>
        <c:lblAlgn val="ctr"/>
        <c:lblOffset val="100"/>
        <c:noMultiLvlLbl val="0"/>
      </c:catAx>
      <c:valAx>
        <c:axId val="185080832"/>
        <c:scaling>
          <c:orientation val="minMax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185079296"/>
        <c:crosses val="autoZero"/>
        <c:crossBetween val="between"/>
      </c:valAx>
      <c:spPr>
        <a:noFill/>
        <a:ln w="25189">
          <a:noFill/>
        </a:ln>
      </c:spPr>
    </c:plotArea>
    <c:legend>
      <c:legendPos val="r"/>
      <c:layout>
        <c:manualLayout>
          <c:xMode val="edge"/>
          <c:yMode val="edge"/>
          <c:x val="0.28020761228651475"/>
          <c:y val="0.66426946631671058"/>
          <c:w val="0.51855291284465721"/>
          <c:h val="0.28571412948381458"/>
        </c:manualLayout>
      </c:layout>
      <c:overlay val="0"/>
      <c:txPr>
        <a:bodyPr/>
        <a:lstStyle/>
        <a:p>
          <a:pPr>
            <a:defRPr lang="ru-RU" sz="1088" b="0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81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868528295567803"/>
          <c:y val="6.1000773226995299E-2"/>
          <c:w val="0.87160654692213702"/>
          <c:h val="0.7941228752360848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799524690493303E-2"/>
                  <c:y val="-9.997017438787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453499290677104"/>
                      <c:h val="4.564044166032833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297-40EC-9F27-89E4A54BE1BD}"/>
                </c:ext>
              </c:extLst>
            </c:dLbl>
            <c:dLbl>
              <c:idx val="1"/>
              <c:layout>
                <c:manualLayout>
                  <c:x val="1.3680394207406906E-2"/>
                  <c:y val="-0.136577215151410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343736364236495E-2"/>
                      <c:h val="4.624609088575670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297-40EC-9F27-89E4A54BE1BD}"/>
                </c:ext>
              </c:extLst>
            </c:dLbl>
            <c:dLbl>
              <c:idx val="2"/>
              <c:layout>
                <c:manualLayout>
                  <c:x val="3.3057417935849318E-3"/>
                  <c:y val="-0.235422232315131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343729694606883E-2"/>
                      <c:h val="5.64012689456959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4297-40EC-9F27-89E4A54BE1BD}"/>
                </c:ext>
              </c:extLst>
            </c:dLbl>
            <c:dLbl>
              <c:idx val="3"/>
              <c:layout>
                <c:manualLayout>
                  <c:x val="1.0497223335893435E-2"/>
                  <c:y val="-0.282378780476298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297-40EC-9F27-89E4A54BE1BD}"/>
                </c:ext>
              </c:extLst>
            </c:dLbl>
            <c:dLbl>
              <c:idx val="4"/>
              <c:layout>
                <c:manualLayout>
                  <c:x val="1.2565733437025516E-2"/>
                  <c:y val="-0.32638775054913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297-40EC-9F27-89E4A54BE1BD}"/>
                </c:ext>
              </c:extLst>
            </c:dLbl>
            <c:dLbl>
              <c:idx val="5"/>
              <c:layout>
                <c:manualLayout>
                  <c:x val="9.2592368963833067E-3"/>
                  <c:y val="-0.392176614001405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297-40EC-9F27-89E4A54BE1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2022 год факт</c:v>
                </c:pt>
                <c:pt idx="1">
                  <c:v>2023 год 
факт</c:v>
                </c:pt>
                <c:pt idx="2">
                  <c:v>2024 год 
факт</c:v>
                </c:pt>
                <c:pt idx="3">
                  <c:v>2025 год 
план</c:v>
                </c:pt>
                <c:pt idx="4">
                  <c:v>2026 год 
прогноз</c:v>
                </c:pt>
                <c:pt idx="5">
                  <c:v>2027 год 
прогноз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83591.399999999994</c:v>
                </c:pt>
                <c:pt idx="1">
                  <c:v>97922.1</c:v>
                </c:pt>
                <c:pt idx="2">
                  <c:v>118863.4</c:v>
                </c:pt>
                <c:pt idx="3">
                  <c:v>137299.6</c:v>
                </c:pt>
                <c:pt idx="4">
                  <c:v>154145.29999999999</c:v>
                </c:pt>
                <c:pt idx="5">
                  <c:v>176038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297-40EC-9F27-89E4A54BE1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1857272"/>
        <c:axId val="411858056"/>
        <c:axId val="0"/>
      </c:bar3DChart>
      <c:catAx>
        <c:axId val="4118572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858056"/>
        <c:crosses val="autoZero"/>
        <c:auto val="1"/>
        <c:lblAlgn val="ctr"/>
        <c:lblOffset val="100"/>
        <c:noMultiLvlLbl val="0"/>
      </c:catAx>
      <c:valAx>
        <c:axId val="411858056"/>
        <c:scaling>
          <c:orientation val="minMax"/>
          <c:max val="180000"/>
          <c:min val="7000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857272"/>
        <c:crosses val="autoZero"/>
        <c:crossBetween val="between"/>
        <c:majorUnit val="100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72234506799135"/>
          <c:y val="0.22986797763211492"/>
          <c:w val="0.40704962379047188"/>
          <c:h val="0.770132061201930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31989111643421736"/>
                  <c:y val="-0.1432236977382603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034272614695929"/>
                      <c:h val="0.5339787186561121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294-4295-A863-84EB8D128B04}"/>
                </c:ext>
              </c:extLst>
            </c:dLbl>
            <c:dLbl>
              <c:idx val="1"/>
              <c:layout>
                <c:manualLayout>
                  <c:x val="-0.19572554269037859"/>
                  <c:y val="-0.1214856336148691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44949087635249202"/>
                      <c:h val="0.414163719586768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294-4295-A863-84EB8D128B04}"/>
                </c:ext>
              </c:extLst>
            </c:dLbl>
            <c:dLbl>
              <c:idx val="2"/>
              <c:layout>
                <c:manualLayout>
                  <c:x val="-0.33842284405789569"/>
                  <c:y val="-6.11156823109683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01787931667667"/>
                      <c:h val="0.35913032540152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294-4295-A863-84EB8D128B04}"/>
                </c:ext>
              </c:extLst>
            </c:dLbl>
            <c:dLbl>
              <c:idx val="3"/>
              <c:layout>
                <c:manualLayout>
                  <c:x val="-0.32556094194662144"/>
                  <c:y val="-0.100567726517384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263354925904122"/>
                      <c:h val="0.239420216934348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294-4295-A863-84EB8D128B04}"/>
                </c:ext>
              </c:extLst>
            </c:dLbl>
            <c:dLbl>
              <c:idx val="4"/>
              <c:layout>
                <c:manualLayout>
                  <c:x val="-0.22950131609308366"/>
                  <c:y val="-0.2631245759927384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34191875566137"/>
                      <c:h val="0.29721130378057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294-4295-A863-84EB8D128B04}"/>
                </c:ext>
              </c:extLst>
            </c:dLbl>
            <c:dLbl>
              <c:idx val="5"/>
              <c:layout>
                <c:manualLayout>
                  <c:x val="1.9356581146141277E-3"/>
                  <c:y val="-0.2125607933587304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044-4E5A-8624-881DFA66D4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Культура
</c:v>
                </c:pt>
                <c:pt idx="1">
                  <c:v>Другие вопросы в области культуры,  кинематографии
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630.6</c:v>
                </c:pt>
                <c:pt idx="1">
                  <c:v>39.299999999999997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94-4295-A863-84EB8D128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569543212009545E-2"/>
                  <c:y val="-0.2627751775783271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669,1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27E-4D52-BC72-BB6105BF9E1B}"/>
                </c:ext>
              </c:extLst>
            </c:dLbl>
            <c:spPr>
              <a:noFill/>
              <a:ln w="25187">
                <a:noFill/>
              </a:ln>
            </c:spPr>
            <c:txPr>
              <a:bodyPr/>
              <a:lstStyle/>
              <a:p>
                <a:pPr>
                  <a:defRPr sz="1388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669,9</c:v>
                </c:pt>
              </c:strCache>
            </c:strRef>
          </c:cat>
          <c:val>
            <c:numRef>
              <c:f>Лист1!$B$2</c:f>
              <c:numCache>
                <c:formatCode>#,##0.0</c:formatCode>
                <c:ptCount val="1"/>
                <c:pt idx="0">
                  <c:v>669.1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7E-4D52-BC72-BB6105BF9E1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Областной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8.0167860136752585E-3"/>
                  <c:y val="-0.3010146308529824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27E-4D52-BC72-BB6105BF9E1B}"/>
                </c:ext>
              </c:extLst>
            </c:dLbl>
            <c:numFmt formatCode="#,##0.0" sourceLinked="0"/>
            <c:spPr>
              <a:noFill/>
              <a:ln w="25187">
                <a:noFill/>
              </a:ln>
            </c:spPr>
            <c:txPr>
              <a:bodyPr/>
              <a:lstStyle/>
              <a:p>
                <a:pPr>
                  <a:defRPr sz="1388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669,9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27E-4D52-BC72-BB6105BF9E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3509376"/>
        <c:axId val="183511680"/>
        <c:axId val="0"/>
      </c:bar3DChart>
      <c:catAx>
        <c:axId val="18350937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 algn="ctr">
              <a:defRPr lang="ru-RU" sz="1190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3511680"/>
        <c:crosses val="autoZero"/>
        <c:auto val="1"/>
        <c:lblAlgn val="ctr"/>
        <c:lblOffset val="100"/>
        <c:noMultiLvlLbl val="0"/>
      </c:catAx>
      <c:valAx>
        <c:axId val="183511680"/>
        <c:scaling>
          <c:orientation val="minMax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183509376"/>
        <c:crosses val="autoZero"/>
        <c:crossBetween val="between"/>
      </c:valAx>
      <c:spPr>
        <a:noFill/>
        <a:ln w="25189">
          <a:noFill/>
        </a:ln>
      </c:spPr>
    </c:plotArea>
    <c:legend>
      <c:legendPos val="r"/>
      <c:layout>
        <c:manualLayout>
          <c:xMode val="edge"/>
          <c:yMode val="edge"/>
          <c:x val="0.26016673806956125"/>
          <c:y val="0.6782556867891516"/>
          <c:w val="0.51855283567978028"/>
          <c:h val="0.28571412948381458"/>
        </c:manualLayout>
      </c:layout>
      <c:overlay val="0"/>
      <c:txPr>
        <a:bodyPr/>
        <a:lstStyle/>
        <a:p>
          <a:pPr>
            <a:defRPr lang="ru-RU" sz="1091" b="0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85"/>
      </a:pPr>
      <a:endParaRPr lang="ru-RU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709008072104198"/>
          <c:y val="0.39677929244655619"/>
          <c:w val="0.47528097015545012"/>
          <c:h val="0.7751291523164104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6584442745132336"/>
                  <c:y val="-0.19842238541063423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1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dirty="0" smtClean="0"/>
                      <a:t>Пенсионное обеспечение</a:t>
                    </a:r>
                  </a:p>
                  <a:p>
                    <a:pPr>
                      <a:defRPr sz="11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dirty="0"/>
                      <a:t>
</a:t>
                    </a:r>
                    <a:r>
                      <a:rPr lang="ru-RU" b="1" dirty="0" smtClean="0"/>
                      <a:t>17,0 </a:t>
                    </a:r>
                    <a:r>
                      <a:rPr lang="ru-RU" b="1" dirty="0"/>
                      <a:t>
</a:t>
                    </a:r>
                    <a:r>
                      <a:rPr lang="ru-RU" b="1" dirty="0" smtClean="0"/>
                      <a:t>7%</a:t>
                    </a:r>
                    <a:endParaRPr lang="ru-RU" b="1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301998359520338"/>
                      <c:h val="0.309074249833773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1C6-4F59-9A81-3012AD240F40}"/>
                </c:ext>
              </c:extLst>
            </c:dLbl>
            <c:dLbl>
              <c:idx val="1"/>
              <c:layout>
                <c:manualLayout>
                  <c:x val="0.26864656882095844"/>
                  <c:y val="0.129581630847435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3932257813278476"/>
                      <c:h val="0.3401603206412825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1C6-4F59-9A81-3012AD240F40}"/>
                </c:ext>
              </c:extLst>
            </c:dLbl>
            <c:dLbl>
              <c:idx val="2"/>
              <c:layout>
                <c:manualLayout>
                  <c:x val="-0.1661745030693989"/>
                  <c:y val="-0.1979092936962443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532551365999424"/>
                      <c:h val="0.269972036333998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41C6-4F59-9A81-3012AD240F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Пенсионное обеспечение
</c:v>
                </c:pt>
                <c:pt idx="1">
                  <c:v>Социальное обеспечение населения
</c:v>
                </c:pt>
                <c:pt idx="2">
                  <c:v>Охрана семьи и детства
</c:v>
                </c:pt>
              </c:strCache>
            </c:strRef>
          </c:cat>
          <c:val>
            <c:numRef>
              <c:f>Лист1!$B$2:$B$4</c:f>
              <c:numCache>
                <c:formatCode>#,##0.0_ ;[Red]\-#,##0.0\ </c:formatCode>
                <c:ptCount val="3"/>
                <c:pt idx="0">
                  <c:v>18.100000000000001</c:v>
                </c:pt>
                <c:pt idx="1">
                  <c:v>52.2</c:v>
                </c:pt>
                <c:pt idx="2">
                  <c:v>64.2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1C6-4F59-9A81-3012AD240F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090062633220657E-2"/>
                  <c:y val="-0.2816102464394457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77,1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3B6-4D43-AECA-543357BB88D1}"/>
                </c:ext>
              </c:extLst>
            </c:dLbl>
            <c:spPr>
              <a:noFill/>
              <a:ln w="25242">
                <a:noFill/>
              </a:ln>
            </c:spPr>
            <c:txPr>
              <a:bodyPr/>
              <a:lstStyle/>
              <a:p>
                <a:pPr>
                  <a:defRPr sz="1391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134,5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77.099999999999994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B6-4D43-AECA-543357BB88D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Областной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8.0167769223413472E-3"/>
                  <c:y val="-0.3010158956276597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57,4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3B6-4D43-AECA-543357BB88D1}"/>
                </c:ext>
              </c:extLst>
            </c:dLbl>
            <c:spPr>
              <a:noFill/>
              <a:ln w="25242">
                <a:noFill/>
              </a:ln>
            </c:spPr>
            <c:txPr>
              <a:bodyPr/>
              <a:lstStyle/>
              <a:p>
                <a:pPr>
                  <a:defRPr sz="1391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134,5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3B6-4D43-AECA-543357BB88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7997568"/>
        <c:axId val="184808576"/>
        <c:axId val="0"/>
      </c:bar3DChart>
      <c:catAx>
        <c:axId val="18799756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 algn="ctr">
              <a:defRPr lang="ru-RU" sz="1192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4808576"/>
        <c:crosses val="autoZero"/>
        <c:auto val="1"/>
        <c:lblAlgn val="ctr"/>
        <c:lblOffset val="100"/>
        <c:noMultiLvlLbl val="0"/>
      </c:catAx>
      <c:valAx>
        <c:axId val="184808576"/>
        <c:scaling>
          <c:orientation val="minMax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187997568"/>
        <c:crosses val="autoZero"/>
        <c:crossBetween val="between"/>
      </c:valAx>
      <c:spPr>
        <a:noFill/>
        <a:ln w="25257">
          <a:noFill/>
        </a:ln>
      </c:spPr>
    </c:plotArea>
    <c:legend>
      <c:legendPos val="r"/>
      <c:layout>
        <c:manualLayout>
          <c:xMode val="edge"/>
          <c:yMode val="edge"/>
          <c:x val="0.31044754493407628"/>
          <c:y val="0.69137888067021924"/>
          <c:w val="0.47507949225645046"/>
          <c:h val="0.27777830801452841"/>
        </c:manualLayout>
      </c:layout>
      <c:overlay val="0"/>
      <c:txPr>
        <a:bodyPr/>
        <a:lstStyle/>
        <a:p>
          <a:pPr>
            <a:defRPr lang="ru-RU" sz="1093" b="0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89"/>
      </a:pPr>
      <a:endParaRPr lang="ru-RU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156751973254909"/>
          <c:y val="0.13717611623399867"/>
          <c:w val="0.46861742542750134"/>
          <c:h val="0.80893326667407373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74">
          <a:noFill/>
        </a:ln>
      </c:spPr>
    </c:plotArea>
    <c:plotVisOnly val="1"/>
    <c:dispBlanksAs val="zero"/>
    <c:showDLblsOverMax val="0"/>
  </c:chart>
  <c:txPr>
    <a:bodyPr/>
    <a:lstStyle/>
    <a:p>
      <a:pPr>
        <a:defRPr sz="179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300961968201125"/>
          <c:y val="0.16648002469447074"/>
          <c:w val="0.46861742542750134"/>
          <c:h val="0.8089332666740739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2.7028080120572945E-3"/>
                  <c:y val="-0.31844463081337848"/>
                </c:manualLayout>
              </c:layout>
              <c:tx>
                <c:rich>
                  <a:bodyPr/>
                  <a:lstStyle/>
                  <a:p>
                    <a:pPr>
                      <a:defRPr sz="18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2395" b="1" i="0" u="none" strike="noStrike" baseline="0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456,2</a:t>
                    </a:r>
                    <a:r>
                      <a:rPr lang="en-US" sz="2395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  <a:cs typeface="Times New Roman"/>
                      </a:rPr>
                      <a:t>  </a:t>
                    </a:r>
                    <a:r>
                      <a:rPr lang="en-US" sz="1795" b="0" i="0" u="none" strike="noStrike" baseline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(100%)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10F-4624-B7FE-FB65FE13B1D2}"/>
                </c:ext>
              </c:extLst>
            </c:dLbl>
            <c:spPr>
              <a:noFill/>
              <a:ln w="25404">
                <a:noFill/>
              </a:ln>
            </c:spPr>
            <c:txPr>
              <a:bodyPr/>
              <a:lstStyle/>
              <a:p>
                <a:pPr>
                  <a:defRPr sz="18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</c:f>
              <c:strCache>
                <c:ptCount val="1"/>
                <c:pt idx="0">
                  <c:v>Физическая культура</c:v>
                </c:pt>
              </c:strCache>
            </c:strRef>
          </c:cat>
          <c:val>
            <c:numRef>
              <c:f>Лист1!$B$2</c:f>
              <c:numCache>
                <c:formatCode>#,##0.0_ ;[Red]\-#,##0.0\ </c:formatCode>
                <c:ptCount val="1"/>
                <c:pt idx="0">
                  <c:v>456.2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0F-4624-B7FE-FB65FE13B1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404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090062633220657E-2"/>
                  <c:y val="-0.2816102464394457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453,8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C09-46AD-85E4-9BBB6AD8100A}"/>
                </c:ext>
              </c:extLst>
            </c:dLbl>
            <c:spPr>
              <a:noFill/>
              <a:ln w="25242">
                <a:noFill/>
              </a:ln>
            </c:spPr>
            <c:txPr>
              <a:bodyPr/>
              <a:lstStyle/>
              <a:p>
                <a:pPr>
                  <a:defRPr sz="1391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 456,2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453.8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09-46AD-85E4-9BBB6AD8100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Областной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7.2362890694978475E-3"/>
                  <c:y val="-0.3010158956276597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074089560919655E-2"/>
                      <c:h val="0.257997001191395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DC09-46AD-85E4-9BBB6AD8100A}"/>
                </c:ext>
              </c:extLst>
            </c:dLbl>
            <c:spPr>
              <a:noFill/>
              <a:ln w="25242">
                <a:noFill/>
              </a:ln>
            </c:spPr>
            <c:txPr>
              <a:bodyPr/>
              <a:lstStyle/>
              <a:p>
                <a:pPr>
                  <a:defRPr sz="1391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 456,2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C09-46AD-85E4-9BBB6AD810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7593856"/>
        <c:axId val="187595392"/>
        <c:axId val="0"/>
      </c:bar3DChart>
      <c:catAx>
        <c:axId val="1875938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 algn="ctr">
              <a:defRPr lang="ru-RU" sz="1192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7595392"/>
        <c:crosses val="autoZero"/>
        <c:auto val="1"/>
        <c:lblAlgn val="ctr"/>
        <c:lblOffset val="100"/>
        <c:noMultiLvlLbl val="0"/>
      </c:catAx>
      <c:valAx>
        <c:axId val="187595392"/>
        <c:scaling>
          <c:orientation val="minMax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187593856"/>
        <c:crosses val="autoZero"/>
        <c:crossBetween val="between"/>
      </c:valAx>
      <c:spPr>
        <a:noFill/>
        <a:ln w="25257">
          <a:noFill/>
        </a:ln>
      </c:spPr>
    </c:plotArea>
    <c:legend>
      <c:legendPos val="r"/>
      <c:layout>
        <c:manualLayout>
          <c:xMode val="edge"/>
          <c:yMode val="edge"/>
          <c:x val="0.26830126935887411"/>
          <c:y val="0.69137888067021924"/>
          <c:w val="0.47507949225645046"/>
          <c:h val="0.27777830801452841"/>
        </c:manualLayout>
      </c:layout>
      <c:overlay val="0"/>
      <c:txPr>
        <a:bodyPr/>
        <a:lstStyle/>
        <a:p>
          <a:pPr>
            <a:defRPr lang="ru-RU" sz="1093" b="0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89"/>
      </a:pPr>
      <a:endParaRPr lang="ru-RU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359554095098576"/>
          <c:y val="0.22487084768359067"/>
          <c:w val="0.49484775933921993"/>
          <c:h val="0.7266275969336749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5620077882760506"/>
                  <c:y val="-0.1690104898806028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2744568785286484"/>
                      <c:h val="0.228104214314392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F5D4-438F-A293-BC4E8A92B4D1}"/>
                </c:ext>
              </c:extLst>
            </c:dLbl>
            <c:dLbl>
              <c:idx val="1"/>
              <c:layout>
                <c:manualLayout>
                  <c:x val="-0.22078118214137823"/>
                  <c:y val="-0.154932120217469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6591679207360797"/>
                      <c:h val="0.2821907805951250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5D4-438F-A293-BC4E8A92B4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Телевидение и радиовещание</c:v>
                </c:pt>
                <c:pt idx="1">
                  <c:v>Периодическая печать и издательства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26.6</c:v>
                </c:pt>
                <c:pt idx="1">
                  <c:v>59.5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D2-4E09-9D4B-9976DBA28F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10">
          <a:noFill/>
        </a:ln>
      </c:spPr>
    </c:plotArea>
    <c:plotVisOnly val="1"/>
    <c:dispBlanksAs val="zero"/>
    <c:showDLblsOverMax val="0"/>
  </c:chart>
  <c:txPr>
    <a:bodyPr/>
    <a:lstStyle/>
    <a:p>
      <a:pPr>
        <a:defRPr sz="1794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2371144789109726E-2"/>
                  <c:y val="-0.2874255972240759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86,1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D74-4BD8-AE8B-EE8AA62A479A}"/>
                </c:ext>
              </c:extLst>
            </c:dLbl>
            <c:spPr>
              <a:noFill/>
              <a:ln w="25286">
                <a:noFill/>
              </a:ln>
            </c:spPr>
            <c:txPr>
              <a:bodyPr/>
              <a:lstStyle/>
              <a:p>
                <a:pPr>
                  <a:defRPr sz="1393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86,1</c:v>
                </c:pt>
              </c:strCache>
            </c:strRef>
          </c:cat>
          <c:val>
            <c:numRef>
              <c:f>Лист1!$B$2</c:f>
              <c:numCache>
                <c:formatCode>_-* #,##0.0\ _₽_-;\-* #,##0.0\ _₽_-;_-* "-"?\ _₽_-;_-@_-</c:formatCode>
                <c:ptCount val="1"/>
                <c:pt idx="0">
                  <c:v>86.1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74-4BD8-AE8B-EE8AA62A479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Областной бюджет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Всего расходов 86,1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74-4BD8-AE8B-EE8AA62A47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8522496"/>
        <c:axId val="188524032"/>
        <c:axId val="0"/>
      </c:bar3DChart>
      <c:catAx>
        <c:axId val="18852249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 algn="ctr">
              <a:defRPr lang="ru-RU" sz="1195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8524032"/>
        <c:crosses val="autoZero"/>
        <c:auto val="1"/>
        <c:lblAlgn val="ctr"/>
        <c:lblOffset val="100"/>
        <c:noMultiLvlLbl val="0"/>
      </c:catAx>
      <c:valAx>
        <c:axId val="188524032"/>
        <c:scaling>
          <c:orientation val="minMax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188522496"/>
        <c:crosses val="autoZero"/>
        <c:crossBetween val="between"/>
      </c:valAx>
      <c:spPr>
        <a:noFill/>
        <a:ln w="25296">
          <a:noFill/>
        </a:ln>
      </c:spPr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31981433899709916"/>
          <c:y val="0.69114875792041153"/>
          <c:w val="0.47507949225645041"/>
          <c:h val="0.27777830801452841"/>
        </c:manualLayout>
      </c:layout>
      <c:overlay val="0"/>
      <c:txPr>
        <a:bodyPr/>
        <a:lstStyle/>
        <a:p>
          <a:pPr>
            <a:defRPr lang="ru-RU" sz="1095" b="0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2"/>
      </a:pPr>
      <a:endParaRPr lang="ru-RU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2023 год (факт)</c:v>
                </c:pt>
                <c:pt idx="1">
                  <c:v> 2024 (факт)</c:v>
                </c:pt>
                <c:pt idx="2">
                  <c:v>2025 год (план)</c:v>
                </c:pt>
                <c:pt idx="3">
                  <c:v>2026 год (план)</c:v>
                </c:pt>
                <c:pt idx="4">
                  <c:v>2027 год (план)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13445.7</c:v>
                </c:pt>
                <c:pt idx="1">
                  <c:v>14487.1</c:v>
                </c:pt>
                <c:pt idx="2">
                  <c:v>14515</c:v>
                </c:pt>
                <c:pt idx="3">
                  <c:v>13418.6</c:v>
                </c:pt>
                <c:pt idx="4">
                  <c:v>13388.2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8D-4155-B90B-8F4A01A14F9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7.716049382715992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A8D-4155-B90B-8F4A01A14F97}"/>
                </c:ext>
              </c:extLst>
            </c:dLbl>
            <c:dLbl>
              <c:idx val="4"/>
              <c:layout>
                <c:manualLayout>
                  <c:x val="6.1728395061728392E-3"/>
                  <c:y val="2.80603328088029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A8D-4155-B90B-8F4A01A14F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2023 год (факт)</c:v>
                </c:pt>
                <c:pt idx="1">
                  <c:v> 2024 (факт)</c:v>
                </c:pt>
                <c:pt idx="2">
                  <c:v>2025 год (план)</c:v>
                </c:pt>
                <c:pt idx="3">
                  <c:v>2026 год (план)</c:v>
                </c:pt>
                <c:pt idx="4">
                  <c:v>2027 год (план)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46.4</c:v>
                </c:pt>
                <c:pt idx="1">
                  <c:v>106.7</c:v>
                </c:pt>
                <c:pt idx="2">
                  <c:v>244.2</c:v>
                </c:pt>
                <c:pt idx="3">
                  <c:v>426.1</c:v>
                </c:pt>
                <c:pt idx="4">
                  <c:v>476.5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A8D-4155-B90B-8F4A01A14F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8424192"/>
        <c:axId val="188425728"/>
        <c:axId val="0"/>
      </c:bar3DChart>
      <c:catAx>
        <c:axId val="188424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88425728"/>
        <c:crosses val="autoZero"/>
        <c:auto val="1"/>
        <c:lblAlgn val="ctr"/>
        <c:lblOffset val="100"/>
        <c:noMultiLvlLbl val="0"/>
      </c:catAx>
      <c:valAx>
        <c:axId val="18842572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88424192"/>
        <c:crosses val="autoZero"/>
        <c:crossBetween val="between"/>
      </c:valAx>
      <c:spPr>
        <a:noFill/>
        <a:ln w="25402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6348354456342461E-3"/>
                  <c:y val="-0.393393064120570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038-45D9-8840-7DE46B8A358E}"/>
                </c:ext>
              </c:extLst>
            </c:dLbl>
            <c:dLbl>
              <c:idx val="1"/>
              <c:layout>
                <c:manualLayout>
                  <c:x val="1.1587387726150131E-3"/>
                  <c:y val="-0.444506373255376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6701563074188341E-2"/>
                      <c:h val="7.153599848773022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038-45D9-8840-7DE46B8A358E}"/>
                </c:ext>
              </c:extLst>
            </c:dLbl>
            <c:dLbl>
              <c:idx val="2"/>
              <c:layout>
                <c:manualLayout>
                  <c:x val="8.7082204541376242E-3"/>
                  <c:y val="-0.363627921939021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8862989582354099E-2"/>
                      <c:h val="6.87050526724228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1038-45D9-8840-7DE46B8A358E}"/>
                </c:ext>
              </c:extLst>
            </c:dLbl>
            <c:dLbl>
              <c:idx val="3"/>
              <c:layout>
                <c:manualLayout>
                  <c:x val="-1.4823139309308507E-3"/>
                  <c:y val="-0.33891487181357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038-45D9-8840-7DE46B8A358E}"/>
                </c:ext>
              </c:extLst>
            </c:dLbl>
            <c:dLbl>
              <c:idx val="4"/>
              <c:layout>
                <c:manualLayout>
                  <c:x val="9.7948518540673969E-3"/>
                  <c:y val="-0.238481690259954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372565441446674E-2"/>
                      <c:h val="7.396980766647817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1038-45D9-8840-7DE46B8A358E}"/>
                </c:ext>
              </c:extLst>
            </c:dLbl>
            <c:dLbl>
              <c:idx val="5"/>
              <c:layout>
                <c:manualLayout>
                  <c:x val="5.7246844367718833E-3"/>
                  <c:y val="-0.237863807006518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372565441446674E-2"/>
                      <c:h val="5.291078769025662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1038-45D9-8840-7DE46B8A35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2022 год факт</c:v>
                </c:pt>
                <c:pt idx="1">
                  <c:v>2023 год 
факт</c:v>
                </c:pt>
                <c:pt idx="2">
                  <c:v>2024 год 
факт</c:v>
                </c:pt>
                <c:pt idx="3">
                  <c:v>2025  год 
план</c:v>
                </c:pt>
                <c:pt idx="4">
                  <c:v>2026 год  
прогноз</c:v>
                </c:pt>
                <c:pt idx="5">
                  <c:v>2027 год  
прогноз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633.79999999999995</c:v>
                </c:pt>
                <c:pt idx="1">
                  <c:v>688.32</c:v>
                </c:pt>
                <c:pt idx="2">
                  <c:v>589.70000000000005</c:v>
                </c:pt>
                <c:pt idx="3">
                  <c:v>534.4</c:v>
                </c:pt>
                <c:pt idx="4">
                  <c:v>361</c:v>
                </c:pt>
                <c:pt idx="5">
                  <c:v>353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038-45D9-8840-7DE46B8A35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1860016"/>
        <c:axId val="411859232"/>
        <c:axId val="0"/>
      </c:bar3DChart>
      <c:catAx>
        <c:axId val="4118600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859232"/>
        <c:crosses val="autoZero"/>
        <c:auto val="1"/>
        <c:lblAlgn val="ctr"/>
        <c:lblOffset val="100"/>
        <c:noMultiLvlLbl val="0"/>
      </c:catAx>
      <c:valAx>
        <c:axId val="411859232"/>
        <c:scaling>
          <c:orientation val="minMax"/>
          <c:max val="800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8600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5021487694685728E-2"/>
          <c:y val="1.8312281541367197E-2"/>
          <c:w val="0.91779390174938336"/>
          <c:h val="0.8818464615042772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6554977600650888E-3"/>
                  <c:y val="-0.280024441728696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3AF-476A-A6FC-C7DA292C8151}"/>
                </c:ext>
              </c:extLst>
            </c:dLbl>
            <c:dLbl>
              <c:idx val="1"/>
              <c:layout>
                <c:manualLayout>
                  <c:x val="4.4372680395577948E-3"/>
                  <c:y val="-0.329787761677273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3AF-476A-A6FC-C7DA292C8151}"/>
                </c:ext>
              </c:extLst>
            </c:dLbl>
            <c:dLbl>
              <c:idx val="2"/>
              <c:layout>
                <c:manualLayout>
                  <c:x val="1.1229537570178132E-2"/>
                  <c:y val="-0.365937911660609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3AF-476A-A6FC-C7DA292C8151}"/>
                </c:ext>
              </c:extLst>
            </c:dLbl>
            <c:dLbl>
              <c:idx val="3"/>
              <c:layout>
                <c:manualLayout>
                  <c:x val="4.9599752074329954E-3"/>
                  <c:y val="-0.395405867602012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3AF-476A-A6FC-C7DA292C8151}"/>
                </c:ext>
              </c:extLst>
            </c:dLbl>
            <c:dLbl>
              <c:idx val="4"/>
              <c:layout>
                <c:manualLayout>
                  <c:x val="7.9332246291765416E-3"/>
                  <c:y val="-0.407312481152887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3AF-476A-A6FC-C7DA292C8151}"/>
                </c:ext>
              </c:extLst>
            </c:dLbl>
            <c:dLbl>
              <c:idx val="5"/>
              <c:layout>
                <c:manualLayout>
                  <c:x val="5.2810548201410231E-3"/>
                  <c:y val="-0.388495921088133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3AF-476A-A6FC-C7DA292C81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2022 год факт</c:v>
                </c:pt>
                <c:pt idx="1">
                  <c:v>2023 год 
факт</c:v>
                </c:pt>
                <c:pt idx="2">
                  <c:v>2024  год 
факт</c:v>
                </c:pt>
                <c:pt idx="3">
                  <c:v>2025 год 
план</c:v>
                </c:pt>
                <c:pt idx="4">
                  <c:v>2026 год 
прогноз</c:v>
                </c:pt>
                <c:pt idx="5">
                  <c:v>2027 год 
прогноз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40.67</c:v>
                </c:pt>
                <c:pt idx="1">
                  <c:v>43.03</c:v>
                </c:pt>
                <c:pt idx="2">
                  <c:v>44.77</c:v>
                </c:pt>
                <c:pt idx="3">
                  <c:v>46.12</c:v>
                </c:pt>
                <c:pt idx="4">
                  <c:v>46.67</c:v>
                </c:pt>
                <c:pt idx="5">
                  <c:v>47.27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3AF-476A-A6FC-C7DA292C81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0051208"/>
        <c:axId val="460054736"/>
        <c:axId val="0"/>
      </c:bar3DChart>
      <c:catAx>
        <c:axId val="460051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0054736"/>
        <c:crosses val="autoZero"/>
        <c:auto val="1"/>
        <c:lblAlgn val="ctr"/>
        <c:lblOffset val="100"/>
        <c:noMultiLvlLbl val="0"/>
      </c:catAx>
      <c:valAx>
        <c:axId val="460054736"/>
        <c:scaling>
          <c:orientation val="minMax"/>
          <c:max val="50"/>
          <c:min val="3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spPr>
          <a:effectLst>
            <a:outerShdw blurRad="50800" dist="50800" dir="5400000" sx="2000" sy="2000" algn="ctr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0051208"/>
        <c:crosses val="autoZero"/>
        <c:crossBetween val="between"/>
      </c:valAx>
      <c:spPr>
        <a:ln w="127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130849837995705E-2"/>
          <c:y val="2.0062098363339744E-2"/>
          <c:w val="0.79675193094487073"/>
          <c:h val="0.839202076962208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-4.9609460193772914E-3"/>
                  <c:y val="-2.0731029885567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A7B-4B27-A087-7A19834BEB58}"/>
                </c:ext>
              </c:extLst>
            </c:dLbl>
            <c:dLbl>
              <c:idx val="1"/>
              <c:layout>
                <c:manualLayout>
                  <c:x val="-1.3802800501251258E-2"/>
                  <c:y val="1.16031552049772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335320841481129E-2"/>
                      <c:h val="6.77258082435285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A7B-4B27-A087-7A19834BEB58}"/>
                </c:ext>
              </c:extLst>
            </c:dLbl>
            <c:dLbl>
              <c:idx val="2"/>
              <c:layout>
                <c:manualLayout>
                  <c:x val="-2.0203734987413312E-2"/>
                  <c:y val="4.64133614783542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A7B-4B27-A087-7A19834BEB58}"/>
                </c:ext>
              </c:extLst>
            </c:dLbl>
            <c:dLbl>
              <c:idx val="3"/>
              <c:layout>
                <c:manualLayout>
                  <c:x val="-3.2469050690699212E-2"/>
                  <c:y val="-2.53731066918490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A7B-4B27-A087-7A19834BEB58}"/>
                </c:ext>
              </c:extLst>
            </c:dLbl>
            <c:dLbl>
              <c:idx val="4"/>
              <c:layout>
                <c:manualLayout>
                  <c:x val="-2.592579652109098E-2"/>
                  <c:y val="1.16032429145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A7B-4B27-A087-7A19834BEB58}"/>
                </c:ext>
              </c:extLst>
            </c:dLbl>
            <c:dLbl>
              <c:idx val="5"/>
              <c:layout>
                <c:manualLayout>
                  <c:x val="-1.6986448472033802E-2"/>
                  <c:y val="1.547976150798059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A7B-4B27-A087-7A19834BEB58}"/>
                </c:ext>
              </c:extLst>
            </c:dLbl>
            <c:dLbl>
              <c:idx val="6"/>
              <c:layout>
                <c:manualLayout>
                  <c:x val="-1.1952451170538147E-2"/>
                  <c:y val="6.9619457487179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3A7B-4B27-A087-7A19834BEB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2021 год исполнение</c:v>
                </c:pt>
                <c:pt idx="1">
                  <c:v>2022 год исполнение</c:v>
                </c:pt>
                <c:pt idx="2">
                  <c:v>2023 год  исполнение</c:v>
                </c:pt>
                <c:pt idx="3">
                  <c:v>2024 год
исполнение</c:v>
                </c:pt>
                <c:pt idx="4">
                  <c:v>2025 год 
прогноз</c:v>
                </c:pt>
                <c:pt idx="5">
                  <c:v>2026 год прогноз</c:v>
                </c:pt>
                <c:pt idx="6">
                  <c:v>2027 год прогноз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9052.5</c:v>
                </c:pt>
                <c:pt idx="1">
                  <c:v>10965</c:v>
                </c:pt>
                <c:pt idx="2">
                  <c:v>13007.5</c:v>
                </c:pt>
                <c:pt idx="3">
                  <c:v>15192.6</c:v>
                </c:pt>
                <c:pt idx="4">
                  <c:v>13835.3</c:v>
                </c:pt>
                <c:pt idx="5">
                  <c:v>13954.7</c:v>
                </c:pt>
                <c:pt idx="6">
                  <c:v>14864.7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A7B-4B27-A087-7A19834BEB5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2.3818307500656135E-2"/>
                  <c:y val="2.6919231196533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3A7B-4B27-A087-7A19834BEB58}"/>
                </c:ext>
              </c:extLst>
            </c:dLbl>
            <c:dLbl>
              <c:idx val="1"/>
              <c:layout>
                <c:manualLayout>
                  <c:x val="2.2363717687590334E-2"/>
                  <c:y val="-2.15559978200449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3A7B-4B27-A087-7A19834BEB58}"/>
                </c:ext>
              </c:extLst>
            </c:dLbl>
            <c:dLbl>
              <c:idx val="2"/>
              <c:layout>
                <c:manualLayout>
                  <c:x val="2.8799769335693761E-3"/>
                  <c:y val="-1.34724986375281E-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3A7B-4B27-A087-7A19834BEB58}"/>
                </c:ext>
              </c:extLst>
            </c:dLbl>
            <c:dLbl>
              <c:idx val="3"/>
              <c:layout>
                <c:manualLayout>
                  <c:x val="1.3631082766698058E-3"/>
                  <c:y val="9.2825943316239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3A7B-4B27-A087-7A19834BEB58}"/>
                </c:ext>
              </c:extLst>
            </c:dLbl>
            <c:dLbl>
              <c:idx val="4"/>
              <c:layout>
                <c:manualLayout>
                  <c:x val="1.04544715236782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3A7B-4B27-A087-7A19834BEB58}"/>
                </c:ext>
              </c:extLst>
            </c:dLbl>
            <c:dLbl>
              <c:idx val="5"/>
              <c:layout>
                <c:manualLayout>
                  <c:x val="9.6408623296355602E-3"/>
                  <c:y val="9.40636225604562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724540981727989E-2"/>
                      <c:h val="5.831944598748286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3A7B-4B27-A087-7A19834BEB58}"/>
                </c:ext>
              </c:extLst>
            </c:dLbl>
            <c:dLbl>
              <c:idx val="6"/>
              <c:layout>
                <c:manualLayout>
                  <c:x val="1.8152985143592055E-2"/>
                  <c:y val="6.71443913639224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3A7B-4B27-A087-7A19834BEB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2021 год исполнение</c:v>
                </c:pt>
                <c:pt idx="1">
                  <c:v>2022 год исполнение</c:v>
                </c:pt>
                <c:pt idx="2">
                  <c:v>2023 год  исполнение</c:v>
                </c:pt>
                <c:pt idx="3">
                  <c:v>2024 год
исполнение</c:v>
                </c:pt>
                <c:pt idx="4">
                  <c:v>2025 год 
прогноз</c:v>
                </c:pt>
                <c:pt idx="5">
                  <c:v>2026 год прогноз</c:v>
                </c:pt>
                <c:pt idx="6">
                  <c:v>2027 год прогноз</c:v>
                </c:pt>
              </c:strCache>
            </c:strRef>
          </c:cat>
          <c:val>
            <c:numRef>
              <c:f>Лист1!$C$2:$C$8</c:f>
              <c:numCache>
                <c:formatCode>#,##0.0</c:formatCode>
                <c:ptCount val="7"/>
                <c:pt idx="0">
                  <c:v>9108.5</c:v>
                </c:pt>
                <c:pt idx="1">
                  <c:v>11221.8</c:v>
                </c:pt>
                <c:pt idx="2">
                  <c:v>13492.1</c:v>
                </c:pt>
                <c:pt idx="3">
                  <c:v>15155.3</c:v>
                </c:pt>
                <c:pt idx="4">
                  <c:v>14759.2</c:v>
                </c:pt>
                <c:pt idx="5">
                  <c:v>14354.7</c:v>
                </c:pt>
                <c:pt idx="6">
                  <c:v>14864.7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3A7B-4B27-A087-7A19834BEB5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7812237776455238E-3"/>
                  <c:y val="8.81472481835123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73053307851828E-2"/>
                      <c:h val="5.504640524503501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3A7B-4B27-A087-7A19834BEB58}"/>
                </c:ext>
              </c:extLst>
            </c:dLbl>
            <c:dLbl>
              <c:idx val="1"/>
              <c:layout>
                <c:manualLayout>
                  <c:x val="7.1809051356076931E-3"/>
                  <c:y val="6.18359561613439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3A7B-4B27-A087-7A19834BEB58}"/>
                </c:ext>
              </c:extLst>
            </c:dLbl>
            <c:dLbl>
              <c:idx val="2"/>
              <c:layout>
                <c:manualLayout>
                  <c:x val="3.0672920400148775E-2"/>
                  <c:y val="3.2489262888918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3A7B-4B27-A087-7A19834BEB58}"/>
                </c:ext>
              </c:extLst>
            </c:dLbl>
            <c:dLbl>
              <c:idx val="3"/>
              <c:layout>
                <c:manualLayout>
                  <c:x val="1.7215449333328404E-2"/>
                  <c:y val="5.00338851238751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814363288888562E-2"/>
                      <c:h val="0.145328296855904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3A7B-4B27-A087-7A19834BEB58}"/>
                </c:ext>
              </c:extLst>
            </c:dLbl>
            <c:dLbl>
              <c:idx val="4"/>
              <c:layout>
                <c:manualLayout>
                  <c:x val="4.1408442540200846E-2"/>
                  <c:y val="3.48102769282946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3A7B-4B27-A087-7A19834BEB58}"/>
                </c:ext>
              </c:extLst>
            </c:dLbl>
            <c:dLbl>
              <c:idx val="5"/>
              <c:layout>
                <c:manualLayout>
                  <c:x val="2.3004690300111468E-2"/>
                  <c:y val="9.2825943316239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3A7B-4B27-A087-7A19834BEB58}"/>
                </c:ext>
              </c:extLst>
            </c:dLbl>
            <c:dLbl>
              <c:idx val="6"/>
              <c:layout>
                <c:manualLayout>
                  <c:x val="2.3004690300111468E-2"/>
                  <c:y val="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3A7B-4B27-A087-7A19834BEB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2021 год исполнение</c:v>
                </c:pt>
                <c:pt idx="1">
                  <c:v>2022 год исполнение</c:v>
                </c:pt>
                <c:pt idx="2">
                  <c:v>2023 год  исполнение</c:v>
                </c:pt>
                <c:pt idx="3">
                  <c:v>2024 год
исполнение</c:v>
                </c:pt>
                <c:pt idx="4">
                  <c:v>2025 год 
прогноз</c:v>
                </c:pt>
                <c:pt idx="5">
                  <c:v>2026 год прогноз</c:v>
                </c:pt>
                <c:pt idx="6">
                  <c:v>2027 год прогноз</c:v>
                </c:pt>
              </c:strCache>
            </c:strRef>
          </c:cat>
          <c:val>
            <c:numRef>
              <c:f>Лист1!$D$2:$D$8</c:f>
              <c:numCache>
                <c:formatCode>#,##0.0</c:formatCode>
                <c:ptCount val="7"/>
                <c:pt idx="0">
                  <c:v>-56</c:v>
                </c:pt>
                <c:pt idx="1">
                  <c:v>-256.79999999999927</c:v>
                </c:pt>
                <c:pt idx="2">
                  <c:v>-484.6</c:v>
                </c:pt>
                <c:pt idx="3">
                  <c:v>37.299999999999997</c:v>
                </c:pt>
                <c:pt idx="4">
                  <c:v>-923.9</c:v>
                </c:pt>
                <c:pt idx="5">
                  <c:v>-400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3A7B-4B27-A087-7A19834BEB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0025600"/>
        <c:axId val="460026384"/>
        <c:axId val="0"/>
      </c:bar3DChart>
      <c:catAx>
        <c:axId val="460025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0026384"/>
        <c:crossesAt val="0"/>
        <c:auto val="1"/>
        <c:lblAlgn val="ctr"/>
        <c:lblOffset val="100"/>
        <c:noMultiLvlLbl val="0"/>
      </c:catAx>
      <c:valAx>
        <c:axId val="460026384"/>
        <c:scaling>
          <c:orientation val="minMax"/>
          <c:max val="17000"/>
          <c:min val="-90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0025600"/>
        <c:crosses val="autoZero"/>
        <c:crossBetween val="between"/>
        <c:majorUnit val="1000"/>
        <c:minorUnit val="200"/>
      </c:valAx>
    </c:plotArea>
    <c:legend>
      <c:legendPos val="r"/>
      <c:layout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7575732326037845E-2"/>
          <c:y val="2.9344692694963717E-2"/>
          <c:w val="0.80429829515204054"/>
          <c:h val="0.839202076962208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-4.6252985290314869E-3"/>
                  <c:y val="-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1F0-4303-B6F1-E4C6A325CDDC}"/>
                </c:ext>
              </c:extLst>
            </c:dLbl>
            <c:dLbl>
              <c:idx val="1"/>
              <c:layout>
                <c:manualLayout>
                  <c:x val="-1.5312091186358174E-2"/>
                  <c:y val="-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1F0-4303-B6F1-E4C6A325CDDC}"/>
                </c:ext>
              </c:extLst>
            </c:dLbl>
            <c:dLbl>
              <c:idx val="2"/>
              <c:layout>
                <c:manualLayout>
                  <c:x val="-1.458527400089453E-2"/>
                  <c:y val="6.96194574871798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442626033004879E-2"/>
                      <c:h val="4.362819335863267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11F0-4303-B6F1-E4C6A325CDDC}"/>
                </c:ext>
              </c:extLst>
            </c:dLbl>
            <c:dLbl>
              <c:idx val="3"/>
              <c:layout>
                <c:manualLayout>
                  <c:x val="-3.3642748216431699E-2"/>
                  <c:y val="1.3923891497435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1F0-4303-B6F1-E4C6A325CDDC}"/>
                </c:ext>
              </c:extLst>
            </c:dLbl>
            <c:dLbl>
              <c:idx val="4"/>
              <c:layout>
                <c:manualLayout>
                  <c:x val="-2.1798859955731414E-2"/>
                  <c:y val="5.355530297203451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1F0-4303-B6F1-E4C6A325CDDC}"/>
                </c:ext>
              </c:extLst>
            </c:dLbl>
            <c:dLbl>
              <c:idx val="5"/>
              <c:layout>
                <c:manualLayout>
                  <c:x val="-1.2122988256590568E-2"/>
                  <c:y val="-1.16032429145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1F0-4303-B6F1-E4C6A325CDDC}"/>
                </c:ext>
              </c:extLst>
            </c:dLbl>
            <c:dLbl>
              <c:idx val="6"/>
              <c:layout>
                <c:manualLayout>
                  <c:x val="-1.1952451170538147E-2"/>
                  <c:y val="6.9619457487179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1F0-4303-B6F1-E4C6A325CDDC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2022 год исполнение</c:v>
                </c:pt>
                <c:pt idx="1">
                  <c:v>2023 год исполнение</c:v>
                </c:pt>
                <c:pt idx="2">
                  <c:v>2024 год исполнение</c:v>
                </c:pt>
                <c:pt idx="3">
                  <c:v>2025 год 
план</c:v>
                </c:pt>
                <c:pt idx="4">
                  <c:v>2026 год 
прогноз</c:v>
                </c:pt>
                <c:pt idx="5">
                  <c:v>2027 год прогноз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10965</c:v>
                </c:pt>
                <c:pt idx="1">
                  <c:v>13007.5</c:v>
                </c:pt>
                <c:pt idx="2">
                  <c:v>15192.6</c:v>
                </c:pt>
                <c:pt idx="3">
                  <c:v>13835.3</c:v>
                </c:pt>
                <c:pt idx="4">
                  <c:v>13954.7</c:v>
                </c:pt>
                <c:pt idx="5">
                  <c:v>14864.7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1F0-4303-B6F1-E4C6A325CD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3.2036015531115472E-2"/>
                  <c:y val="-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11F0-4303-B6F1-E4C6A325CDDC}"/>
                </c:ext>
              </c:extLst>
            </c:dLbl>
            <c:dLbl>
              <c:idx val="1"/>
              <c:layout>
                <c:manualLayout>
                  <c:x val="1.2662410729292186E-2"/>
                  <c:y val="-2.32064858290599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11F0-4303-B6F1-E4C6A325CDDC}"/>
                </c:ext>
              </c:extLst>
            </c:dLbl>
            <c:dLbl>
              <c:idx val="2"/>
              <c:layout>
                <c:manualLayout>
                  <c:x val="1.8306294589208842E-2"/>
                  <c:y val="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11F0-4303-B6F1-E4C6A325CDDC}"/>
                </c:ext>
              </c:extLst>
            </c:dLbl>
            <c:dLbl>
              <c:idx val="3"/>
              <c:layout>
                <c:manualLayout>
                  <c:x val="1.3631082766698058E-3"/>
                  <c:y val="9.2825943316239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11F0-4303-B6F1-E4C6A325CDDC}"/>
                </c:ext>
              </c:extLst>
            </c:dLbl>
            <c:dLbl>
              <c:idx val="4"/>
              <c:layout>
                <c:manualLayout>
                  <c:x val="2.45383363201189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11F0-4303-B6F1-E4C6A325CDDC}"/>
                </c:ext>
              </c:extLst>
            </c:dLbl>
            <c:dLbl>
              <c:idx val="5"/>
              <c:layout>
                <c:manualLayout>
                  <c:x val="2.7230325547873597E-2"/>
                  <c:y val="4.93873187879409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11F0-4303-B6F1-E4C6A325CDDC}"/>
                </c:ext>
              </c:extLst>
            </c:dLbl>
            <c:dLbl>
              <c:idx val="6"/>
              <c:layout>
                <c:manualLayout>
                  <c:x val="4.7494281362661435E-2"/>
                  <c:y val="2.5527134411965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1F0-4303-B6F1-E4C6A325CDDC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2022 год исполнение</c:v>
                </c:pt>
                <c:pt idx="1">
                  <c:v>2023 год исполнение</c:v>
                </c:pt>
                <c:pt idx="2">
                  <c:v>2024 год исполнение</c:v>
                </c:pt>
                <c:pt idx="3">
                  <c:v>2025 год 
план</c:v>
                </c:pt>
                <c:pt idx="4">
                  <c:v>2026 год 
прогноз</c:v>
                </c:pt>
                <c:pt idx="5">
                  <c:v>2027 год прогноз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11221.8</c:v>
                </c:pt>
                <c:pt idx="1">
                  <c:v>13492.1</c:v>
                </c:pt>
                <c:pt idx="2">
                  <c:v>15155.3</c:v>
                </c:pt>
                <c:pt idx="3">
                  <c:v>14759.2</c:v>
                </c:pt>
                <c:pt idx="4">
                  <c:v>14354.7</c:v>
                </c:pt>
                <c:pt idx="5">
                  <c:v>14864.7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11F0-4303-B6F1-E4C6A325CD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8975426571440765E-3"/>
                  <c:y val="9.28314251632851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11F0-4303-B6F1-E4C6A325CDDC}"/>
                </c:ext>
              </c:extLst>
            </c:dLbl>
            <c:dLbl>
              <c:idx val="1"/>
              <c:layout>
                <c:manualLayout>
                  <c:x val="2.8013811563247937E-4"/>
                  <c:y val="1.1603973827469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11F0-4303-B6F1-E4C6A325CDDC}"/>
                </c:ext>
              </c:extLst>
            </c:dLbl>
            <c:dLbl>
              <c:idx val="2"/>
              <c:layout>
                <c:manualLayout>
                  <c:x val="-1.1696528021103068E-3"/>
                  <c:y val="2.2020345317755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1656026823230467E-2"/>
                      <c:h val="4.024837696096444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2-11F0-4303-B6F1-E4C6A325CDDC}"/>
                </c:ext>
              </c:extLst>
            </c:dLbl>
            <c:dLbl>
              <c:idx val="3"/>
              <c:layout>
                <c:manualLayout>
                  <c:x val="3.8341150500185966E-2"/>
                  <c:y val="3.945175682234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11F0-4303-B6F1-E4C6A325CDDC}"/>
                </c:ext>
              </c:extLst>
            </c:dLbl>
            <c:dLbl>
              <c:idx val="4"/>
              <c:layout>
                <c:manualLayout>
                  <c:x val="4.1408424793501576E-2"/>
                  <c:y val="1.16039738274696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11F0-4303-B6F1-E4C6A325CDDC}"/>
                </c:ext>
              </c:extLst>
            </c:dLbl>
            <c:dLbl>
              <c:idx val="5"/>
              <c:layout>
                <c:manualLayout>
                  <c:x val="3.6543661296935948E-4"/>
                  <c:y val="6.9619457487179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11F0-4303-B6F1-E4C6A325CDDC}"/>
                </c:ext>
              </c:extLst>
            </c:dLbl>
            <c:dLbl>
              <c:idx val="6"/>
              <c:layout>
                <c:manualLayout>
                  <c:x val="2.3004690300111468E-2"/>
                  <c:y val="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1F0-4303-B6F1-E4C6A325CD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2022 год исполнение</c:v>
                </c:pt>
                <c:pt idx="1">
                  <c:v>2023 год исполнение</c:v>
                </c:pt>
                <c:pt idx="2">
                  <c:v>2024 год исполнение</c:v>
                </c:pt>
                <c:pt idx="3">
                  <c:v>2025 год 
план</c:v>
                </c:pt>
                <c:pt idx="4">
                  <c:v>2026 год 
прогноз</c:v>
                </c:pt>
                <c:pt idx="5">
                  <c:v>2027 год прогноз</c:v>
                </c:pt>
              </c:strCache>
            </c:strRef>
          </c:cat>
          <c:val>
            <c:numRef>
              <c:f>Лист1!$D$2:$D$7</c:f>
              <c:numCache>
                <c:formatCode>#,##0.0</c:formatCode>
                <c:ptCount val="6"/>
                <c:pt idx="0">
                  <c:v>-256.8</c:v>
                </c:pt>
                <c:pt idx="1">
                  <c:v>-484.6</c:v>
                </c:pt>
                <c:pt idx="2">
                  <c:v>37.299999999999997</c:v>
                </c:pt>
                <c:pt idx="3">
                  <c:v>-923.9</c:v>
                </c:pt>
                <c:pt idx="4">
                  <c:v>-400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11F0-4303-B6F1-E4C6A325CDD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объем муниципального долга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19618190571418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11F0-4303-B6F1-E4C6A325CDDC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Лист1!$A$2:$A$7</c:f>
              <c:strCache>
                <c:ptCount val="6"/>
                <c:pt idx="0">
                  <c:v>2022 год исполнение</c:v>
                </c:pt>
                <c:pt idx="1">
                  <c:v>2023 год исполнение</c:v>
                </c:pt>
                <c:pt idx="2">
                  <c:v>2024 год исполнение</c:v>
                </c:pt>
                <c:pt idx="3">
                  <c:v>2025 год 
план</c:v>
                </c:pt>
                <c:pt idx="4">
                  <c:v>2026 год 
прогноз</c:v>
                </c:pt>
                <c:pt idx="5">
                  <c:v>2027 год прогноз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748.1</c:v>
                </c:pt>
                <c:pt idx="1">
                  <c:v>1427.5</c:v>
                </c:pt>
                <c:pt idx="2">
                  <c:v>1159.3</c:v>
                </c:pt>
                <c:pt idx="3">
                  <c:v>2771.1</c:v>
                </c:pt>
                <c:pt idx="4">
                  <c:v>2974</c:v>
                </c:pt>
                <c:pt idx="5">
                  <c:v>2974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11F0-4303-B6F1-E4C6A325CD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0053560"/>
        <c:axId val="459851768"/>
        <c:axId val="0"/>
      </c:bar3DChart>
      <c:catAx>
        <c:axId val="460053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59851768"/>
        <c:crossesAt val="0"/>
        <c:auto val="1"/>
        <c:lblAlgn val="ctr"/>
        <c:lblOffset val="100"/>
        <c:noMultiLvlLbl val="0"/>
      </c:catAx>
      <c:valAx>
        <c:axId val="459851768"/>
        <c:scaling>
          <c:orientation val="minMax"/>
          <c:max val="17000"/>
          <c:min val="-90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0053560"/>
        <c:crosses val="autoZero"/>
        <c:crossBetween val="between"/>
        <c:majorUnit val="1000"/>
        <c:minorUnit val="200"/>
      </c:valAx>
    </c:plotArea>
    <c:legend>
      <c:legendPos val="r"/>
      <c:layout>
        <c:manualLayout>
          <c:xMode val="edge"/>
          <c:yMode val="edge"/>
          <c:x val="0.86444089901691834"/>
          <c:y val="0.27648865038387549"/>
          <c:w val="0.12855097652967334"/>
          <c:h val="0.40525102473994118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/>
              <a:t>Верхний предел муниципального долга на </a:t>
            </a:r>
            <a:r>
              <a:rPr lang="ru-RU" sz="1800" dirty="0" smtClean="0"/>
              <a:t>01.01.2026</a:t>
            </a:r>
            <a:endParaRPr lang="ru-RU" sz="1800" dirty="0"/>
          </a:p>
        </c:rich>
      </c:tx>
      <c:layout>
        <c:manualLayout>
          <c:xMode val="edge"/>
          <c:yMode val="edge"/>
          <c:x val="0.16709487702926024"/>
          <c:y val="0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Верхний предел муниципального долга на 01.01.2024</c:v>
                </c:pt>
              </c:strCache>
            </c:strRef>
          </c:tx>
          <c:dLbls>
            <c:dLbl>
              <c:idx val="0"/>
              <c:layout>
                <c:manualLayout>
                  <c:x val="0.22999155920214148"/>
                  <c:y val="0.17116825108120659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 b="0"/>
                    </a:pPr>
                    <a:r>
                      <a:rPr lang="ru-RU" sz="1400" b="0" dirty="0"/>
                      <a:t>Муниципальные гарантии
 </a:t>
                    </a:r>
                    <a:r>
                      <a:rPr lang="ru-RU" sz="1400" b="0" dirty="0" smtClean="0"/>
                      <a:t>197,1</a:t>
                    </a:r>
                    <a:r>
                      <a:rPr lang="ru-RU" sz="1400" b="0" dirty="0"/>
                      <a:t>
</a:t>
                    </a:r>
                    <a:r>
                      <a:rPr lang="ru-RU" sz="1400" b="0" dirty="0" smtClean="0"/>
                      <a:t>7%</a:t>
                    </a:r>
                    <a:endParaRPr lang="ru-RU" sz="14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808641975308638"/>
                      <c:h val="0.2836899646970080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5B13-49BF-987A-43905EE8ADB0}"/>
                </c:ext>
              </c:extLst>
            </c:dLbl>
            <c:dLbl>
              <c:idx val="1"/>
              <c:layout>
                <c:manualLayout>
                  <c:x val="-0.21450617283950618"/>
                  <c:y val="-0.2707821011312071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 b="0"/>
                    </a:pPr>
                    <a:fld id="{9D0B9725-2AC2-4387-8628-93695FB1D1A8}" type="CATEGORYNAME">
                      <a:rPr lang="ru-RU"/>
                      <a:pPr>
                        <a:defRPr sz="1400" b="0"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2 518,2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91%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300148245358219"/>
                      <c:h val="0.2716240215892223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B13-49BF-987A-43905EE8ADB0}"/>
                </c:ext>
              </c:extLst>
            </c:dLbl>
            <c:dLbl>
              <c:idx val="2"/>
              <c:layout>
                <c:manualLayout>
                  <c:x val="0.25271483669659561"/>
                  <c:y val="-0.1992283629425081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5C7-44B3-81BC-F493A15613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Муниципальные гарантии</c:v>
                </c:pt>
                <c:pt idx="1">
                  <c:v>Коммерческий кредит</c:v>
                </c:pt>
                <c:pt idx="2">
                  <c:v>Бюджетный кредит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197.1</c:v>
                </c:pt>
                <c:pt idx="1">
                  <c:v>2518.1999999999998</c:v>
                </c:pt>
                <c:pt idx="2">
                  <c:v>55.8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13-49BF-987A-43905EE8AD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8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hPercent val="210"/>
      <c:rotY val="0"/>
      <c:depthPercent val="11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449140681899503E-2"/>
          <c:y val="4.9910592076206253E-2"/>
          <c:w val="0.8977737401730671"/>
          <c:h val="0.90982510293886354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0178975413478547"/>
                  <c:y val="-4.66331815982236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3A7-4B69-8C8E-EAB3A30EC48B}"/>
                </c:ext>
              </c:extLst>
            </c:dLbl>
            <c:dLbl>
              <c:idx val="1"/>
              <c:layout>
                <c:manualLayout>
                  <c:x val="8.6555639039490276E-2"/>
                  <c:y val="4.9800467202056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320129759952168E-2"/>
                      <c:h val="4.22037082506861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F3A7-4B69-8C8E-EAB3A30EC48B}"/>
                </c:ext>
              </c:extLst>
            </c:dLbl>
            <c:dLbl>
              <c:idx val="2"/>
              <c:layout>
                <c:manualLayout>
                  <c:x val="7.3089939671354062E-2"/>
                  <c:y val="4.79002910286287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933657598552118E-2"/>
                      <c:h val="4.453536733059734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D705-403E-8879-68B96791C007}"/>
                </c:ext>
              </c:extLst>
            </c:dLbl>
            <c:dLbl>
              <c:idx val="3"/>
              <c:layout>
                <c:manualLayout>
                  <c:x val="7.4807288594415933E-2"/>
                  <c:y val="4.60012448514445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1587074906881468E-2"/>
                      <c:h val="4.453536733059734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631C-4790-A937-3AE304DC8249}"/>
                </c:ext>
              </c:extLst>
            </c:dLbl>
            <c:dLbl>
              <c:idx val="4"/>
              <c:layout>
                <c:manualLayout>
                  <c:x val="7.3017444068289569E-2"/>
                  <c:y val="-4.7266825605705252E-3"/>
                </c:manualLayout>
              </c:layout>
              <c:tx>
                <c:rich>
                  <a:bodyPr/>
                  <a:lstStyle/>
                  <a:p>
                    <a:fld id="{569065ED-678A-4324-827F-B8C37E265047}" type="VALUE">
                      <a:rPr lang="en-US" sz="140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9263212326387491E-2"/>
                      <c:h val="4.574494848059332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631C-4790-A937-3AE304DC82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5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  <c:pt idx="3">
                  <c:v>2026 год</c:v>
                </c:pt>
                <c:pt idx="4">
                  <c:v>2027 год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6230.3</c:v>
                </c:pt>
                <c:pt idx="1">
                  <c:v>8529.1</c:v>
                </c:pt>
                <c:pt idx="2">
                  <c:v>8280.1</c:v>
                </c:pt>
                <c:pt idx="3">
                  <c:v>9053.6</c:v>
                </c:pt>
                <c:pt idx="4">
                  <c:v>10054.1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6A-4363-B6B7-22502A64194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3348954083075456E-2"/>
                  <c:y val="-4.7900469613186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42D-48B7-A5F3-9210A8E27B3A}"/>
                </c:ext>
              </c:extLst>
            </c:dLbl>
            <c:dLbl>
              <c:idx val="1"/>
              <c:layout>
                <c:manualLayout>
                  <c:x val="4.3610170724021666E-2"/>
                  <c:y val="-2.39502348065942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42D-48B7-A5F3-9210A8E27B3A}"/>
                </c:ext>
              </c:extLst>
            </c:dLbl>
            <c:dLbl>
              <c:idx val="2"/>
              <c:layout>
                <c:manualLayout>
                  <c:x val="1.6674477041537735E-2"/>
                  <c:y val="4.79014125358169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676472726978916E-2"/>
                      <c:h val="4.574494848059332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42D-48B7-A5F3-9210A8E27B3A}"/>
                </c:ext>
              </c:extLst>
            </c:dLbl>
            <c:dLbl>
              <c:idx val="3"/>
              <c:layout>
                <c:manualLayout>
                  <c:x val="1.6674477041537735E-2"/>
                  <c:y val="-2.39502348065924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42D-48B7-A5F3-9210A8E27B3A}"/>
                </c:ext>
              </c:extLst>
            </c:dLbl>
            <c:dLbl>
              <c:idx val="4"/>
              <c:layout>
                <c:manualLayout>
                  <c:x val="1.6674477041537735E-2"/>
                  <c:y val="2.39502348065929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42D-48B7-A5F3-9210A8E27B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5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  <c:pt idx="3">
                  <c:v>2026 год</c:v>
                </c:pt>
                <c:pt idx="4">
                  <c:v>2027 год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6790.9</c:v>
                </c:pt>
                <c:pt idx="1">
                  <c:v>6585.1</c:v>
                </c:pt>
                <c:pt idx="2">
                  <c:v>5555.2</c:v>
                </c:pt>
                <c:pt idx="3">
                  <c:v>4901.1000000000004</c:v>
                </c:pt>
                <c:pt idx="4">
                  <c:v>4810.6000000000004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C6A-4363-B6B7-22502A6419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1088384"/>
        <c:axId val="72732672"/>
        <c:axId val="0"/>
      </c:bar3DChart>
      <c:catAx>
        <c:axId val="710883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2732672"/>
        <c:crosses val="autoZero"/>
        <c:auto val="1"/>
        <c:lblAlgn val="ctr"/>
        <c:lblOffset val="100"/>
        <c:noMultiLvlLbl val="0"/>
      </c:catAx>
      <c:valAx>
        <c:axId val="72732672"/>
        <c:scaling>
          <c:orientation val="minMax"/>
        </c:scaling>
        <c:delete val="0"/>
        <c:axPos val="b"/>
        <c:majorGridlines>
          <c:spPr>
            <a:ln w="3174"/>
          </c:spPr>
        </c:majorGridlines>
        <c:numFmt formatCode="#,##0" sourceLinked="0"/>
        <c:majorTickMark val="out"/>
        <c:minorTickMark val="none"/>
        <c:tickLblPos val="nextTo"/>
        <c:spPr>
          <a:ln w="3174"/>
        </c:spPr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1088384"/>
        <c:crosses val="autoZero"/>
        <c:crossBetween val="between"/>
      </c:valAx>
      <c:spPr>
        <a:noFill/>
        <a:ln w="25392">
          <a:noFill/>
        </a:ln>
      </c:spPr>
    </c:plotArea>
    <c:legend>
      <c:legendPos val="t"/>
      <c:layout>
        <c:manualLayout>
          <c:xMode val="edge"/>
          <c:yMode val="edge"/>
          <c:x val="0.14590595257934308"/>
          <c:y val="1.4863379405825113E-2"/>
          <c:w val="0.63783719743365419"/>
          <c:h val="4.4452430901816421E-2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73349A-3599-4213-B618-BE86FAD4BF4E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9F8184-3D92-4C54-858F-C7EF98DCF32F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latin typeface="Georgia" panose="02040502050405020303" pitchFamily="18" charset="0"/>
            </a:rPr>
            <a:t>Доходы бюджета </a:t>
          </a:r>
          <a:r>
            <a:rPr lang="ru-RU" sz="1800" dirty="0" smtClean="0">
              <a:latin typeface="Georgia" panose="02040502050405020303" pitchFamily="18" charset="0"/>
            </a:rPr>
            <a:t>–</a:t>
          </a:r>
        </a:p>
        <a:p>
          <a:r>
            <a:rPr lang="ru-RU" sz="1800" b="0" i="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dirty="0">
            <a:latin typeface="Georgia" panose="02040502050405020303" pitchFamily="18" charset="0"/>
          </a:endParaRPr>
        </a:p>
      </dgm:t>
    </dgm:pt>
    <dgm:pt modelId="{8CE92663-61A1-4890-A0EB-3D99CCED2E4A}" type="parTrans" cxnId="{05217633-07EE-4F47-8115-B0AD0232F79C}">
      <dgm:prSet/>
      <dgm:spPr/>
      <dgm:t>
        <a:bodyPr/>
        <a:lstStyle/>
        <a:p>
          <a:endParaRPr lang="ru-RU"/>
        </a:p>
      </dgm:t>
    </dgm:pt>
    <dgm:pt modelId="{384CDDBE-3351-41E9-9965-1AD7A024487A}" type="sibTrans" cxnId="{05217633-07EE-4F47-8115-B0AD0232F79C}">
      <dgm:prSet/>
      <dgm:spPr/>
      <dgm:t>
        <a:bodyPr/>
        <a:lstStyle/>
        <a:p>
          <a:endParaRPr lang="ru-RU"/>
        </a:p>
      </dgm:t>
    </dgm:pt>
    <dgm:pt modelId="{0274082B-DD1D-4D8C-B8B3-66F5B1A941BC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налоговые доходы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dirty="0">
            <a:latin typeface="Georgia" panose="02040502050405020303" pitchFamily="18" charset="0"/>
          </a:endParaRPr>
        </a:p>
      </dgm:t>
    </dgm:pt>
    <dgm:pt modelId="{39EAE9AC-97CC-48E5-83DE-B3BB6EF9DFA9}" type="parTrans" cxnId="{15173146-7B0B-4860-92C2-BF9303B437C9}">
      <dgm:prSet/>
      <dgm:spPr/>
      <dgm:t>
        <a:bodyPr/>
        <a:lstStyle/>
        <a:p>
          <a:endParaRPr lang="ru-RU"/>
        </a:p>
      </dgm:t>
    </dgm:pt>
    <dgm:pt modelId="{4C9CAB82-3DAA-4245-85A9-D2C8711AB22B}" type="sibTrans" cxnId="{15173146-7B0B-4860-92C2-BF9303B437C9}">
      <dgm:prSet/>
      <dgm:spPr/>
      <dgm:t>
        <a:bodyPr/>
        <a:lstStyle/>
        <a:p>
          <a:endParaRPr lang="ru-RU"/>
        </a:p>
      </dgm:t>
    </dgm:pt>
    <dgm:pt modelId="{C16D4782-B4A3-44F6-9BF2-C64929974A7E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неналоговые доходы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dirty="0">
            <a:latin typeface="Georgia" panose="02040502050405020303" pitchFamily="18" charset="0"/>
          </a:endParaRPr>
        </a:p>
      </dgm:t>
    </dgm:pt>
    <dgm:pt modelId="{E1742A0F-CDE3-4C7E-8CE9-2D597F368E91}" type="parTrans" cxnId="{E4B79434-1A7B-4D2C-9275-C5638E1A0C4C}">
      <dgm:prSet/>
      <dgm:spPr/>
      <dgm:t>
        <a:bodyPr/>
        <a:lstStyle/>
        <a:p>
          <a:endParaRPr lang="ru-RU"/>
        </a:p>
      </dgm:t>
    </dgm:pt>
    <dgm:pt modelId="{D1B76076-366B-464E-92D3-6A26E7BFC193}" type="sibTrans" cxnId="{E4B79434-1A7B-4D2C-9275-C5638E1A0C4C}">
      <dgm:prSet/>
      <dgm:spPr/>
      <dgm:t>
        <a:bodyPr/>
        <a:lstStyle/>
        <a:p>
          <a:endParaRPr lang="ru-RU"/>
        </a:p>
      </dgm:t>
    </dgm:pt>
    <dgm:pt modelId="{16E62EE6-A7FB-471B-8800-4CDE3BF6A934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dirty="0">
            <a:latin typeface="Georgia" panose="02040502050405020303" pitchFamily="18" charset="0"/>
          </a:endParaRPr>
        </a:p>
      </dgm:t>
    </dgm:pt>
    <dgm:pt modelId="{ABC4BC52-8DDA-4682-B994-152190278851}" type="parTrans" cxnId="{FA624F1D-4836-46A2-AE1A-48E303C41201}">
      <dgm:prSet/>
      <dgm:spPr/>
      <dgm:t>
        <a:bodyPr/>
        <a:lstStyle/>
        <a:p>
          <a:endParaRPr lang="ru-RU"/>
        </a:p>
      </dgm:t>
    </dgm:pt>
    <dgm:pt modelId="{566BDBE4-5639-48A2-A5B0-CF9B3394F31C}" type="sibTrans" cxnId="{FA624F1D-4836-46A2-AE1A-48E303C41201}">
      <dgm:prSet/>
      <dgm:spPr/>
      <dgm:t>
        <a:bodyPr/>
        <a:lstStyle/>
        <a:p>
          <a:endParaRPr lang="ru-RU"/>
        </a:p>
      </dgm:t>
    </dgm:pt>
    <dgm:pt modelId="{30600A26-DEF7-4169-AEDC-0386ABEC5920}" type="pres">
      <dgm:prSet presAssocID="{9673349A-3599-4213-B618-BE86FAD4BF4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A95D20B-2B1C-491A-8DB9-9EF0FD789732}" type="pres">
      <dgm:prSet presAssocID="{A19F8184-3D92-4C54-858F-C7EF98DCF32F}" presName="hierRoot1" presStyleCnt="0">
        <dgm:presLayoutVars>
          <dgm:hierBranch/>
        </dgm:presLayoutVars>
      </dgm:prSet>
      <dgm:spPr/>
      <dgm:t>
        <a:bodyPr/>
        <a:lstStyle/>
        <a:p>
          <a:endParaRPr lang="ru-RU"/>
        </a:p>
      </dgm:t>
    </dgm:pt>
    <dgm:pt modelId="{B2B904EE-D8A4-48DE-9008-F0AC45A4A452}" type="pres">
      <dgm:prSet presAssocID="{A19F8184-3D92-4C54-858F-C7EF98DCF32F}" presName="rootComposite1" presStyleCnt="0"/>
      <dgm:spPr/>
      <dgm:t>
        <a:bodyPr/>
        <a:lstStyle/>
        <a:p>
          <a:endParaRPr lang="ru-RU"/>
        </a:p>
      </dgm:t>
    </dgm:pt>
    <dgm:pt modelId="{88B3B24E-E517-460F-B357-83FB6F569789}" type="pres">
      <dgm:prSet presAssocID="{A19F8184-3D92-4C54-858F-C7EF98DCF32F}" presName="rootText1" presStyleLbl="node0" presStyleIdx="0" presStyleCnt="1" custScaleX="184879" custScaleY="98825" custLinFactNeighborX="-1918" custLinFactNeighborY="-232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4C1451-8AE8-438B-8696-6D30BBABD61A}" type="pres">
      <dgm:prSet presAssocID="{A19F8184-3D92-4C54-858F-C7EF98DCF32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783A3D4-A114-4362-918C-6E5A078C24B9}" type="pres">
      <dgm:prSet presAssocID="{A19F8184-3D92-4C54-858F-C7EF98DCF32F}" presName="hierChild2" presStyleCnt="0"/>
      <dgm:spPr/>
      <dgm:t>
        <a:bodyPr/>
        <a:lstStyle/>
        <a:p>
          <a:endParaRPr lang="ru-RU"/>
        </a:p>
      </dgm:t>
    </dgm:pt>
    <dgm:pt modelId="{0ED72EF0-9F89-4556-BCBF-6303989F29F2}" type="pres">
      <dgm:prSet presAssocID="{39EAE9AC-97CC-48E5-83DE-B3BB6EF9DFA9}" presName="Name35" presStyleLbl="parChTrans1D2" presStyleIdx="0" presStyleCnt="3"/>
      <dgm:spPr/>
      <dgm:t>
        <a:bodyPr/>
        <a:lstStyle/>
        <a:p>
          <a:endParaRPr lang="ru-RU"/>
        </a:p>
      </dgm:t>
    </dgm:pt>
    <dgm:pt modelId="{79656F74-BAAC-40D2-91D0-71DAC7E8AD48}" type="pres">
      <dgm:prSet presAssocID="{0274082B-DD1D-4D8C-B8B3-66F5B1A941BC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6AECF2B-04D5-4DAF-BC3A-25574DDFC345}" type="pres">
      <dgm:prSet presAssocID="{0274082B-DD1D-4D8C-B8B3-66F5B1A941BC}" presName="rootComposite" presStyleCnt="0"/>
      <dgm:spPr/>
      <dgm:t>
        <a:bodyPr/>
        <a:lstStyle/>
        <a:p>
          <a:endParaRPr lang="ru-RU"/>
        </a:p>
      </dgm:t>
    </dgm:pt>
    <dgm:pt modelId="{8691BD35-EF84-47C0-8650-B39004D645CE}" type="pres">
      <dgm:prSet presAssocID="{0274082B-DD1D-4D8C-B8B3-66F5B1A941B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62705E-C0AF-4F6E-AC9B-9DA9614F3EF4}" type="pres">
      <dgm:prSet presAssocID="{0274082B-DD1D-4D8C-B8B3-66F5B1A941BC}" presName="rootConnector" presStyleLbl="node2" presStyleIdx="0" presStyleCnt="3"/>
      <dgm:spPr/>
      <dgm:t>
        <a:bodyPr/>
        <a:lstStyle/>
        <a:p>
          <a:endParaRPr lang="ru-RU"/>
        </a:p>
      </dgm:t>
    </dgm:pt>
    <dgm:pt modelId="{720CF834-32B8-459E-A46B-63EAFD3FF627}" type="pres">
      <dgm:prSet presAssocID="{0274082B-DD1D-4D8C-B8B3-66F5B1A941BC}" presName="hierChild4" presStyleCnt="0"/>
      <dgm:spPr/>
      <dgm:t>
        <a:bodyPr/>
        <a:lstStyle/>
        <a:p>
          <a:endParaRPr lang="ru-RU"/>
        </a:p>
      </dgm:t>
    </dgm:pt>
    <dgm:pt modelId="{80194356-6DB7-48EE-AAE1-4C65F86CEE23}" type="pres">
      <dgm:prSet presAssocID="{0274082B-DD1D-4D8C-B8B3-66F5B1A941BC}" presName="hierChild5" presStyleCnt="0"/>
      <dgm:spPr/>
      <dgm:t>
        <a:bodyPr/>
        <a:lstStyle/>
        <a:p>
          <a:endParaRPr lang="ru-RU"/>
        </a:p>
      </dgm:t>
    </dgm:pt>
    <dgm:pt modelId="{4712C55F-8DBA-4AA1-BB5F-E77B3AF0FBBD}" type="pres">
      <dgm:prSet presAssocID="{E1742A0F-CDE3-4C7E-8CE9-2D597F368E91}" presName="Name35" presStyleLbl="parChTrans1D2" presStyleIdx="1" presStyleCnt="3"/>
      <dgm:spPr/>
      <dgm:t>
        <a:bodyPr/>
        <a:lstStyle/>
        <a:p>
          <a:endParaRPr lang="ru-RU"/>
        </a:p>
      </dgm:t>
    </dgm:pt>
    <dgm:pt modelId="{A3797F75-FEB5-4B8C-9037-5727E2C3AC6A}" type="pres">
      <dgm:prSet presAssocID="{C16D4782-B4A3-44F6-9BF2-C64929974A7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C265628F-2887-485B-8B23-636660815227}" type="pres">
      <dgm:prSet presAssocID="{C16D4782-B4A3-44F6-9BF2-C64929974A7E}" presName="rootComposite" presStyleCnt="0"/>
      <dgm:spPr/>
      <dgm:t>
        <a:bodyPr/>
        <a:lstStyle/>
        <a:p>
          <a:endParaRPr lang="ru-RU"/>
        </a:p>
      </dgm:t>
    </dgm:pt>
    <dgm:pt modelId="{5F22BBB5-7557-46CA-83DA-E70A2236AB2E}" type="pres">
      <dgm:prSet presAssocID="{C16D4782-B4A3-44F6-9BF2-C64929974A7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3E233D-8E5B-4AAC-A5B4-44A8C3098E25}" type="pres">
      <dgm:prSet presAssocID="{C16D4782-B4A3-44F6-9BF2-C64929974A7E}" presName="rootConnector" presStyleLbl="node2" presStyleIdx="1" presStyleCnt="3"/>
      <dgm:spPr/>
      <dgm:t>
        <a:bodyPr/>
        <a:lstStyle/>
        <a:p>
          <a:endParaRPr lang="ru-RU"/>
        </a:p>
      </dgm:t>
    </dgm:pt>
    <dgm:pt modelId="{143B6FED-B692-4BFA-B4E4-01E5AAA8326A}" type="pres">
      <dgm:prSet presAssocID="{C16D4782-B4A3-44F6-9BF2-C64929974A7E}" presName="hierChild4" presStyleCnt="0"/>
      <dgm:spPr/>
      <dgm:t>
        <a:bodyPr/>
        <a:lstStyle/>
        <a:p>
          <a:endParaRPr lang="ru-RU"/>
        </a:p>
      </dgm:t>
    </dgm:pt>
    <dgm:pt modelId="{E1DAE7F1-A93C-42DE-90B9-B4397A489D81}" type="pres">
      <dgm:prSet presAssocID="{C16D4782-B4A3-44F6-9BF2-C64929974A7E}" presName="hierChild5" presStyleCnt="0"/>
      <dgm:spPr/>
      <dgm:t>
        <a:bodyPr/>
        <a:lstStyle/>
        <a:p>
          <a:endParaRPr lang="ru-RU"/>
        </a:p>
      </dgm:t>
    </dgm:pt>
    <dgm:pt modelId="{18804086-ED54-4651-B4AA-EC1AB284BD66}" type="pres">
      <dgm:prSet presAssocID="{ABC4BC52-8DDA-4682-B994-152190278851}" presName="Name35" presStyleLbl="parChTrans1D2" presStyleIdx="2" presStyleCnt="3"/>
      <dgm:spPr/>
      <dgm:t>
        <a:bodyPr/>
        <a:lstStyle/>
        <a:p>
          <a:endParaRPr lang="ru-RU"/>
        </a:p>
      </dgm:t>
    </dgm:pt>
    <dgm:pt modelId="{8521A632-C4DB-4D3A-A2CE-39654601FCA6}" type="pres">
      <dgm:prSet presAssocID="{16E62EE6-A7FB-471B-8800-4CDE3BF6A934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46F1574-5FF4-4530-8B3F-7A8E2289EE0E}" type="pres">
      <dgm:prSet presAssocID="{16E62EE6-A7FB-471B-8800-4CDE3BF6A934}" presName="rootComposite" presStyleCnt="0"/>
      <dgm:spPr/>
      <dgm:t>
        <a:bodyPr/>
        <a:lstStyle/>
        <a:p>
          <a:endParaRPr lang="ru-RU"/>
        </a:p>
      </dgm:t>
    </dgm:pt>
    <dgm:pt modelId="{845955BB-0151-491A-BD4F-FE6A502991C3}" type="pres">
      <dgm:prSet presAssocID="{16E62EE6-A7FB-471B-8800-4CDE3BF6A93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989AA5-103F-4498-BE49-93D229B1AD97}" type="pres">
      <dgm:prSet presAssocID="{16E62EE6-A7FB-471B-8800-4CDE3BF6A934}" presName="rootConnector" presStyleLbl="node2" presStyleIdx="2" presStyleCnt="3"/>
      <dgm:spPr/>
      <dgm:t>
        <a:bodyPr/>
        <a:lstStyle/>
        <a:p>
          <a:endParaRPr lang="ru-RU"/>
        </a:p>
      </dgm:t>
    </dgm:pt>
    <dgm:pt modelId="{C4269443-C5DE-408C-BB6C-C17162DE2EAA}" type="pres">
      <dgm:prSet presAssocID="{16E62EE6-A7FB-471B-8800-4CDE3BF6A934}" presName="hierChild4" presStyleCnt="0"/>
      <dgm:spPr/>
      <dgm:t>
        <a:bodyPr/>
        <a:lstStyle/>
        <a:p>
          <a:endParaRPr lang="ru-RU"/>
        </a:p>
      </dgm:t>
    </dgm:pt>
    <dgm:pt modelId="{4B3A01DC-B6DD-4F96-BC6F-7AC96B89E96B}" type="pres">
      <dgm:prSet presAssocID="{16E62EE6-A7FB-471B-8800-4CDE3BF6A934}" presName="hierChild5" presStyleCnt="0"/>
      <dgm:spPr/>
      <dgm:t>
        <a:bodyPr/>
        <a:lstStyle/>
        <a:p>
          <a:endParaRPr lang="ru-RU"/>
        </a:p>
      </dgm:t>
    </dgm:pt>
    <dgm:pt modelId="{4F392766-20EC-45E3-BCB6-F75BBFE3CB1F}" type="pres">
      <dgm:prSet presAssocID="{A19F8184-3D92-4C54-858F-C7EF98DCF32F}" presName="hierChild3" presStyleCnt="0"/>
      <dgm:spPr/>
      <dgm:t>
        <a:bodyPr/>
        <a:lstStyle/>
        <a:p>
          <a:endParaRPr lang="ru-RU"/>
        </a:p>
      </dgm:t>
    </dgm:pt>
  </dgm:ptLst>
  <dgm:cxnLst>
    <dgm:cxn modelId="{15173146-7B0B-4860-92C2-BF9303B437C9}" srcId="{A19F8184-3D92-4C54-858F-C7EF98DCF32F}" destId="{0274082B-DD1D-4D8C-B8B3-66F5B1A941BC}" srcOrd="0" destOrd="0" parTransId="{39EAE9AC-97CC-48E5-83DE-B3BB6EF9DFA9}" sibTransId="{4C9CAB82-3DAA-4245-85A9-D2C8711AB22B}"/>
    <dgm:cxn modelId="{E4B79434-1A7B-4D2C-9275-C5638E1A0C4C}" srcId="{A19F8184-3D92-4C54-858F-C7EF98DCF32F}" destId="{C16D4782-B4A3-44F6-9BF2-C64929974A7E}" srcOrd="1" destOrd="0" parTransId="{E1742A0F-CDE3-4C7E-8CE9-2D597F368E91}" sibTransId="{D1B76076-366B-464E-92D3-6A26E7BFC193}"/>
    <dgm:cxn modelId="{21F0C9E5-DB9C-4F1C-BE2B-164FCD4AF1A9}" type="presOf" srcId="{A19F8184-3D92-4C54-858F-C7EF98DCF32F}" destId="{88B3B24E-E517-460F-B357-83FB6F569789}" srcOrd="0" destOrd="0" presId="urn:microsoft.com/office/officeart/2005/8/layout/orgChart1"/>
    <dgm:cxn modelId="{29AC7078-5663-48DF-AB67-D29D22CEB665}" type="presOf" srcId="{A19F8184-3D92-4C54-858F-C7EF98DCF32F}" destId="{5E4C1451-8AE8-438B-8696-6D30BBABD61A}" srcOrd="1" destOrd="0" presId="urn:microsoft.com/office/officeart/2005/8/layout/orgChart1"/>
    <dgm:cxn modelId="{F6CB695A-C9F1-4C7D-A2FB-7FB6BB02E4BE}" type="presOf" srcId="{16E62EE6-A7FB-471B-8800-4CDE3BF6A934}" destId="{3A989AA5-103F-4498-BE49-93D229B1AD97}" srcOrd="1" destOrd="0" presId="urn:microsoft.com/office/officeart/2005/8/layout/orgChart1"/>
    <dgm:cxn modelId="{7549A726-6B41-4D94-B6AF-7788BEA59DF5}" type="presOf" srcId="{0274082B-DD1D-4D8C-B8B3-66F5B1A941BC}" destId="{8691BD35-EF84-47C0-8650-B39004D645CE}" srcOrd="0" destOrd="0" presId="urn:microsoft.com/office/officeart/2005/8/layout/orgChart1"/>
    <dgm:cxn modelId="{E6F61F3A-4DFC-4369-9D9F-3CDB7737326E}" type="presOf" srcId="{9673349A-3599-4213-B618-BE86FAD4BF4E}" destId="{30600A26-DEF7-4169-AEDC-0386ABEC5920}" srcOrd="0" destOrd="0" presId="urn:microsoft.com/office/officeart/2005/8/layout/orgChart1"/>
    <dgm:cxn modelId="{DCE72D18-C1E4-4635-9461-65E4995D6F7A}" type="presOf" srcId="{E1742A0F-CDE3-4C7E-8CE9-2D597F368E91}" destId="{4712C55F-8DBA-4AA1-BB5F-E77B3AF0FBBD}" srcOrd="0" destOrd="0" presId="urn:microsoft.com/office/officeart/2005/8/layout/orgChart1"/>
    <dgm:cxn modelId="{DD565DCF-3F7D-44CF-B1C4-7DF898D2866D}" type="presOf" srcId="{16E62EE6-A7FB-471B-8800-4CDE3BF6A934}" destId="{845955BB-0151-491A-BD4F-FE6A502991C3}" srcOrd="0" destOrd="0" presId="urn:microsoft.com/office/officeart/2005/8/layout/orgChart1"/>
    <dgm:cxn modelId="{80012061-0EE0-42DE-9B5F-3F290A71EAB7}" type="presOf" srcId="{0274082B-DD1D-4D8C-B8B3-66F5B1A941BC}" destId="{C662705E-C0AF-4F6E-AC9B-9DA9614F3EF4}" srcOrd="1" destOrd="0" presId="urn:microsoft.com/office/officeart/2005/8/layout/orgChart1"/>
    <dgm:cxn modelId="{8393D6E2-81A4-4512-A8FE-7B7EA95A1C9D}" type="presOf" srcId="{C16D4782-B4A3-44F6-9BF2-C64929974A7E}" destId="{5B3E233D-8E5B-4AAC-A5B4-44A8C3098E25}" srcOrd="1" destOrd="0" presId="urn:microsoft.com/office/officeart/2005/8/layout/orgChart1"/>
    <dgm:cxn modelId="{06D7FEBC-AF02-4354-8DFB-8D9012801647}" type="presOf" srcId="{ABC4BC52-8DDA-4682-B994-152190278851}" destId="{18804086-ED54-4651-B4AA-EC1AB284BD66}" srcOrd="0" destOrd="0" presId="urn:microsoft.com/office/officeart/2005/8/layout/orgChart1"/>
    <dgm:cxn modelId="{FA624F1D-4836-46A2-AE1A-48E303C41201}" srcId="{A19F8184-3D92-4C54-858F-C7EF98DCF32F}" destId="{16E62EE6-A7FB-471B-8800-4CDE3BF6A934}" srcOrd="2" destOrd="0" parTransId="{ABC4BC52-8DDA-4682-B994-152190278851}" sibTransId="{566BDBE4-5639-48A2-A5B0-CF9B3394F31C}"/>
    <dgm:cxn modelId="{06F554AD-4B56-4981-8A32-3058923DF9E3}" type="presOf" srcId="{39EAE9AC-97CC-48E5-83DE-B3BB6EF9DFA9}" destId="{0ED72EF0-9F89-4556-BCBF-6303989F29F2}" srcOrd="0" destOrd="0" presId="urn:microsoft.com/office/officeart/2005/8/layout/orgChart1"/>
    <dgm:cxn modelId="{05217633-07EE-4F47-8115-B0AD0232F79C}" srcId="{9673349A-3599-4213-B618-BE86FAD4BF4E}" destId="{A19F8184-3D92-4C54-858F-C7EF98DCF32F}" srcOrd="0" destOrd="0" parTransId="{8CE92663-61A1-4890-A0EB-3D99CCED2E4A}" sibTransId="{384CDDBE-3351-41E9-9965-1AD7A024487A}"/>
    <dgm:cxn modelId="{91340DE8-C1FC-43AA-9559-428D1C9353EB}" type="presOf" srcId="{C16D4782-B4A3-44F6-9BF2-C64929974A7E}" destId="{5F22BBB5-7557-46CA-83DA-E70A2236AB2E}" srcOrd="0" destOrd="0" presId="urn:microsoft.com/office/officeart/2005/8/layout/orgChart1"/>
    <dgm:cxn modelId="{35B9B66D-A4B5-4552-A00D-4E6AB3B43168}" type="presParOf" srcId="{30600A26-DEF7-4169-AEDC-0386ABEC5920}" destId="{5A95D20B-2B1C-491A-8DB9-9EF0FD789732}" srcOrd="0" destOrd="0" presId="urn:microsoft.com/office/officeart/2005/8/layout/orgChart1"/>
    <dgm:cxn modelId="{B6459B62-D03A-44DA-9421-24676CA48D16}" type="presParOf" srcId="{5A95D20B-2B1C-491A-8DB9-9EF0FD789732}" destId="{B2B904EE-D8A4-48DE-9008-F0AC45A4A452}" srcOrd="0" destOrd="0" presId="urn:microsoft.com/office/officeart/2005/8/layout/orgChart1"/>
    <dgm:cxn modelId="{8E1B66E1-E415-4919-8628-A4FD831766BE}" type="presParOf" srcId="{B2B904EE-D8A4-48DE-9008-F0AC45A4A452}" destId="{88B3B24E-E517-460F-B357-83FB6F569789}" srcOrd="0" destOrd="0" presId="urn:microsoft.com/office/officeart/2005/8/layout/orgChart1"/>
    <dgm:cxn modelId="{CCF6BAA6-5DE5-4E30-89DE-E42B0F81562D}" type="presParOf" srcId="{B2B904EE-D8A4-48DE-9008-F0AC45A4A452}" destId="{5E4C1451-8AE8-438B-8696-6D30BBABD61A}" srcOrd="1" destOrd="0" presId="urn:microsoft.com/office/officeart/2005/8/layout/orgChart1"/>
    <dgm:cxn modelId="{CA53064B-D25C-4791-9086-07A750C019A0}" type="presParOf" srcId="{5A95D20B-2B1C-491A-8DB9-9EF0FD789732}" destId="{C783A3D4-A114-4362-918C-6E5A078C24B9}" srcOrd="1" destOrd="0" presId="urn:microsoft.com/office/officeart/2005/8/layout/orgChart1"/>
    <dgm:cxn modelId="{D6E662AF-B14F-46DC-B9DF-0481601D9A0B}" type="presParOf" srcId="{C783A3D4-A114-4362-918C-6E5A078C24B9}" destId="{0ED72EF0-9F89-4556-BCBF-6303989F29F2}" srcOrd="0" destOrd="0" presId="urn:microsoft.com/office/officeart/2005/8/layout/orgChart1"/>
    <dgm:cxn modelId="{751A2E84-C115-4B2E-B9D0-BD11B1FA6479}" type="presParOf" srcId="{C783A3D4-A114-4362-918C-6E5A078C24B9}" destId="{79656F74-BAAC-40D2-91D0-71DAC7E8AD48}" srcOrd="1" destOrd="0" presId="urn:microsoft.com/office/officeart/2005/8/layout/orgChart1"/>
    <dgm:cxn modelId="{B8E7C4F9-D1ED-4030-B650-84A9A7C01BB3}" type="presParOf" srcId="{79656F74-BAAC-40D2-91D0-71DAC7E8AD48}" destId="{46AECF2B-04D5-4DAF-BC3A-25574DDFC345}" srcOrd="0" destOrd="0" presId="urn:microsoft.com/office/officeart/2005/8/layout/orgChart1"/>
    <dgm:cxn modelId="{BF53E937-F906-4742-99F0-EAFB7BD16DD8}" type="presParOf" srcId="{46AECF2B-04D5-4DAF-BC3A-25574DDFC345}" destId="{8691BD35-EF84-47C0-8650-B39004D645CE}" srcOrd="0" destOrd="0" presId="urn:microsoft.com/office/officeart/2005/8/layout/orgChart1"/>
    <dgm:cxn modelId="{49E2A2DE-2AF8-4024-9D0D-3AAE4B064AAA}" type="presParOf" srcId="{46AECF2B-04D5-4DAF-BC3A-25574DDFC345}" destId="{C662705E-C0AF-4F6E-AC9B-9DA9614F3EF4}" srcOrd="1" destOrd="0" presId="urn:microsoft.com/office/officeart/2005/8/layout/orgChart1"/>
    <dgm:cxn modelId="{7617000B-F3A5-48A9-91FB-A1E7875C2C41}" type="presParOf" srcId="{79656F74-BAAC-40D2-91D0-71DAC7E8AD48}" destId="{720CF834-32B8-459E-A46B-63EAFD3FF627}" srcOrd="1" destOrd="0" presId="urn:microsoft.com/office/officeart/2005/8/layout/orgChart1"/>
    <dgm:cxn modelId="{6455B630-71C7-4C93-91E0-38B0ED074974}" type="presParOf" srcId="{79656F74-BAAC-40D2-91D0-71DAC7E8AD48}" destId="{80194356-6DB7-48EE-AAE1-4C65F86CEE23}" srcOrd="2" destOrd="0" presId="urn:microsoft.com/office/officeart/2005/8/layout/orgChart1"/>
    <dgm:cxn modelId="{F20158F4-3B26-47D8-B8EA-3FE3CE0981E5}" type="presParOf" srcId="{C783A3D4-A114-4362-918C-6E5A078C24B9}" destId="{4712C55F-8DBA-4AA1-BB5F-E77B3AF0FBBD}" srcOrd="2" destOrd="0" presId="urn:microsoft.com/office/officeart/2005/8/layout/orgChart1"/>
    <dgm:cxn modelId="{93C79A1A-BA54-4896-86CB-52E3FF2859DA}" type="presParOf" srcId="{C783A3D4-A114-4362-918C-6E5A078C24B9}" destId="{A3797F75-FEB5-4B8C-9037-5727E2C3AC6A}" srcOrd="3" destOrd="0" presId="urn:microsoft.com/office/officeart/2005/8/layout/orgChart1"/>
    <dgm:cxn modelId="{F212E5A5-D2D2-4D51-82BA-4EEDA53723ED}" type="presParOf" srcId="{A3797F75-FEB5-4B8C-9037-5727E2C3AC6A}" destId="{C265628F-2887-485B-8B23-636660815227}" srcOrd="0" destOrd="0" presId="urn:microsoft.com/office/officeart/2005/8/layout/orgChart1"/>
    <dgm:cxn modelId="{A8BEC61F-CA8E-4D14-8C60-C55D4B3A656C}" type="presParOf" srcId="{C265628F-2887-485B-8B23-636660815227}" destId="{5F22BBB5-7557-46CA-83DA-E70A2236AB2E}" srcOrd="0" destOrd="0" presId="urn:microsoft.com/office/officeart/2005/8/layout/orgChart1"/>
    <dgm:cxn modelId="{AD5D6BF7-D687-4520-8A27-61B72F380EE1}" type="presParOf" srcId="{C265628F-2887-485B-8B23-636660815227}" destId="{5B3E233D-8E5B-4AAC-A5B4-44A8C3098E25}" srcOrd="1" destOrd="0" presId="urn:microsoft.com/office/officeart/2005/8/layout/orgChart1"/>
    <dgm:cxn modelId="{D811E3D8-DB0A-4525-9042-EE3342172CFD}" type="presParOf" srcId="{A3797F75-FEB5-4B8C-9037-5727E2C3AC6A}" destId="{143B6FED-B692-4BFA-B4E4-01E5AAA8326A}" srcOrd="1" destOrd="0" presId="urn:microsoft.com/office/officeart/2005/8/layout/orgChart1"/>
    <dgm:cxn modelId="{4C43D2B6-24A4-447D-A125-5A065185DD36}" type="presParOf" srcId="{A3797F75-FEB5-4B8C-9037-5727E2C3AC6A}" destId="{E1DAE7F1-A93C-42DE-90B9-B4397A489D81}" srcOrd="2" destOrd="0" presId="urn:microsoft.com/office/officeart/2005/8/layout/orgChart1"/>
    <dgm:cxn modelId="{8CAC2B75-97C1-4741-9AC1-1815D8CE3897}" type="presParOf" srcId="{C783A3D4-A114-4362-918C-6E5A078C24B9}" destId="{18804086-ED54-4651-B4AA-EC1AB284BD66}" srcOrd="4" destOrd="0" presId="urn:microsoft.com/office/officeart/2005/8/layout/orgChart1"/>
    <dgm:cxn modelId="{AE5429F3-9E74-417F-BECA-CE9DFD9DA4D7}" type="presParOf" srcId="{C783A3D4-A114-4362-918C-6E5A078C24B9}" destId="{8521A632-C4DB-4D3A-A2CE-39654601FCA6}" srcOrd="5" destOrd="0" presId="urn:microsoft.com/office/officeart/2005/8/layout/orgChart1"/>
    <dgm:cxn modelId="{84674A78-0148-4777-837A-5391FB224061}" type="presParOf" srcId="{8521A632-C4DB-4D3A-A2CE-39654601FCA6}" destId="{946F1574-5FF4-4530-8B3F-7A8E2289EE0E}" srcOrd="0" destOrd="0" presId="urn:microsoft.com/office/officeart/2005/8/layout/orgChart1"/>
    <dgm:cxn modelId="{7A86D008-938D-4B5D-BB63-EDCB474C8E51}" type="presParOf" srcId="{946F1574-5FF4-4530-8B3F-7A8E2289EE0E}" destId="{845955BB-0151-491A-BD4F-FE6A502991C3}" srcOrd="0" destOrd="0" presId="urn:microsoft.com/office/officeart/2005/8/layout/orgChart1"/>
    <dgm:cxn modelId="{73D04D17-1DC6-47E1-90DE-2E9124BA8A36}" type="presParOf" srcId="{946F1574-5FF4-4530-8B3F-7A8E2289EE0E}" destId="{3A989AA5-103F-4498-BE49-93D229B1AD97}" srcOrd="1" destOrd="0" presId="urn:microsoft.com/office/officeart/2005/8/layout/orgChart1"/>
    <dgm:cxn modelId="{88CA5C1C-1CB3-4939-9628-45C2F5D42DC1}" type="presParOf" srcId="{8521A632-C4DB-4D3A-A2CE-39654601FCA6}" destId="{C4269443-C5DE-408C-BB6C-C17162DE2EAA}" srcOrd="1" destOrd="0" presId="urn:microsoft.com/office/officeart/2005/8/layout/orgChart1"/>
    <dgm:cxn modelId="{D1815E39-998F-433A-A330-B9462463DFC5}" type="presParOf" srcId="{8521A632-C4DB-4D3A-A2CE-39654601FCA6}" destId="{4B3A01DC-B6DD-4F96-BC6F-7AC96B89E96B}" srcOrd="2" destOrd="0" presId="urn:microsoft.com/office/officeart/2005/8/layout/orgChart1"/>
    <dgm:cxn modelId="{B7A445C3-5D99-4C84-AD9B-2662F1F200C7}" type="presParOf" srcId="{5A95D20B-2B1C-491A-8DB9-9EF0FD789732}" destId="{4F392766-20EC-45E3-BCB6-F75BBFE3CB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804086-ED54-4651-B4AA-EC1AB284BD66}">
      <dsp:nvSpPr>
        <dsp:cNvPr id="0" name=""/>
        <dsp:cNvSpPr/>
      </dsp:nvSpPr>
      <dsp:spPr>
        <a:xfrm>
          <a:off x="4129625" y="1505288"/>
          <a:ext cx="3001717" cy="796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9766"/>
              </a:lnTo>
              <a:lnTo>
                <a:pt x="3001717" y="539766"/>
              </a:lnTo>
              <a:lnTo>
                <a:pt x="3001717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2C55F-8DBA-4AA1-BB5F-E77B3AF0FBBD}">
      <dsp:nvSpPr>
        <dsp:cNvPr id="0" name=""/>
        <dsp:cNvSpPr/>
      </dsp:nvSpPr>
      <dsp:spPr>
        <a:xfrm>
          <a:off x="4083905" y="1505288"/>
          <a:ext cx="91440" cy="7961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9766"/>
              </a:lnTo>
              <a:lnTo>
                <a:pt x="92558" y="539766"/>
              </a:lnTo>
              <a:lnTo>
                <a:pt x="92558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D72EF0-9F89-4556-BCBF-6303989F29F2}">
      <dsp:nvSpPr>
        <dsp:cNvPr id="0" name=""/>
        <dsp:cNvSpPr/>
      </dsp:nvSpPr>
      <dsp:spPr>
        <a:xfrm>
          <a:off x="1221585" y="1505288"/>
          <a:ext cx="2908040" cy="796181"/>
        </a:xfrm>
        <a:custGeom>
          <a:avLst/>
          <a:gdLst/>
          <a:ahLst/>
          <a:cxnLst/>
          <a:rect l="0" t="0" r="0" b="0"/>
          <a:pathLst>
            <a:path>
              <a:moveTo>
                <a:pt x="2908040" y="0"/>
              </a:moveTo>
              <a:lnTo>
                <a:pt x="2908040" y="539766"/>
              </a:lnTo>
              <a:lnTo>
                <a:pt x="0" y="539766"/>
              </a:lnTo>
              <a:lnTo>
                <a:pt x="0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B3B24E-E517-460F-B357-83FB6F569789}">
      <dsp:nvSpPr>
        <dsp:cNvPr id="0" name=""/>
        <dsp:cNvSpPr/>
      </dsp:nvSpPr>
      <dsp:spPr>
        <a:xfrm>
          <a:off x="1872207" y="298611"/>
          <a:ext cx="4514835" cy="1206677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Georgia" panose="02040502050405020303" pitchFamily="18" charset="0"/>
            </a:rPr>
            <a:t>Доходы бюджета </a:t>
          </a:r>
          <a:r>
            <a:rPr lang="ru-RU" sz="1800" kern="1200" dirty="0" smtClean="0">
              <a:latin typeface="Georgia" panose="02040502050405020303" pitchFamily="18" charset="0"/>
            </a:rPr>
            <a:t>–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kern="1200" dirty="0">
            <a:latin typeface="Georgia" panose="02040502050405020303" pitchFamily="18" charset="0"/>
          </a:endParaRPr>
        </a:p>
      </dsp:txBody>
      <dsp:txXfrm>
        <a:off x="1872207" y="298611"/>
        <a:ext cx="4514835" cy="1206677"/>
      </dsp:txXfrm>
    </dsp:sp>
    <dsp:sp modelId="{8691BD35-EF84-47C0-8650-B39004D645CE}">
      <dsp:nvSpPr>
        <dsp:cNvPr id="0" name=""/>
        <dsp:cNvSpPr/>
      </dsp:nvSpPr>
      <dsp:spPr>
        <a:xfrm>
          <a:off x="560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налоговые доходы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60" y="2301469"/>
        <a:ext cx="2442048" cy="1221024"/>
      </dsp:txXfrm>
    </dsp:sp>
    <dsp:sp modelId="{5F22BBB5-7557-46CA-83DA-E70A2236AB2E}">
      <dsp:nvSpPr>
        <dsp:cNvPr id="0" name=""/>
        <dsp:cNvSpPr/>
      </dsp:nvSpPr>
      <dsp:spPr>
        <a:xfrm>
          <a:off x="2955439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неналоговые доходы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2955439" y="2301469"/>
        <a:ext cx="2442048" cy="1221024"/>
      </dsp:txXfrm>
    </dsp:sp>
    <dsp:sp modelId="{845955BB-0151-491A-BD4F-FE6A502991C3}">
      <dsp:nvSpPr>
        <dsp:cNvPr id="0" name=""/>
        <dsp:cNvSpPr/>
      </dsp:nvSpPr>
      <dsp:spPr>
        <a:xfrm>
          <a:off x="5910318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910318" y="2301469"/>
        <a:ext cx="2442048" cy="12210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0.44444</cdr:x>
      <cdr:y>0.44548</cdr:y>
    </cdr:from>
    <cdr:to>
      <cdr:x>0.55555</cdr:x>
      <cdr:y>0.64751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57604" y="2016224"/>
          <a:ext cx="914391" cy="9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2 771,1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(100%)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0.69655</cdr:x>
      <cdr:y>0.3367</cdr:y>
    </cdr:from>
    <cdr:to>
      <cdr:x>0.79974</cdr:x>
      <cdr:y>0.44012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V="1">
          <a:off x="5832648" y="1523909"/>
          <a:ext cx="864096" cy="46805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0.79974</cdr:x>
      <cdr:y>0.33555</cdr:y>
    </cdr:from>
    <cdr:to>
      <cdr:x>0.96598</cdr:x>
      <cdr:y>0.33555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6696744" y="1518683"/>
          <a:ext cx="139203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0.5</cdr:y>
    </cdr:from>
    <cdr:to>
      <cdr:x>0.21874</cdr:x>
      <cdr:y>0.5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0" y="2262981"/>
          <a:ext cx="180014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0.21875</cdr:x>
      <cdr:y>0.38328</cdr:y>
    </cdr:from>
    <cdr:to>
      <cdr:x>0.315</cdr:x>
      <cdr:y>0.5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1800200" y="1734707"/>
          <a:ext cx="792088" cy="52827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0.69124</cdr:x>
      <cdr:y>0.69106</cdr:y>
    </cdr:from>
    <cdr:to>
      <cdr:x>0.80499</cdr:x>
      <cdr:y>0.81562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5688632" y="3127704"/>
          <a:ext cx="936104" cy="5637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0.80499</cdr:x>
      <cdr:y>0.81562</cdr:y>
    </cdr:from>
    <cdr:to>
      <cdr:x>0.95373</cdr:x>
      <cdr:y>0.81562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6624736" y="3691468"/>
          <a:ext cx="122407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0.20612</cdr:x>
      <cdr:y>0.71923</cdr:y>
    </cdr:from>
    <cdr:to>
      <cdr:x>0.31955</cdr:x>
      <cdr:y>0.87234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368151" y="2434145"/>
          <a:ext cx="752938" cy="51818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0.03254</cdr:x>
      <cdr:y>0.87234</cdr:y>
    </cdr:from>
    <cdr:to>
      <cdr:x>0.20821</cdr:x>
      <cdr:y>0.87234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216023" y="2952328"/>
          <a:ext cx="116605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0.41538</cdr:x>
      <cdr:y>0.50087</cdr:y>
    </cdr:from>
    <cdr:to>
      <cdr:x>0.59678</cdr:x>
      <cdr:y>0.75434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44216" y="1695124"/>
          <a:ext cx="849046" cy="857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1 339,8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0.57952</cdr:x>
      <cdr:y>0.15619</cdr:y>
    </cdr:from>
    <cdr:to>
      <cdr:x>0.84782</cdr:x>
      <cdr:y>0.15619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3888432" y="550826"/>
          <a:ext cx="180020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0.02146</cdr:x>
      <cdr:y>0.21569</cdr:y>
    </cdr:from>
    <cdr:to>
      <cdr:x>0.2683</cdr:x>
      <cdr:y>0.21569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144016" y="792088"/>
          <a:ext cx="165618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0.15619</cdr:y>
    </cdr:from>
    <cdr:to>
      <cdr:x>0.58425</cdr:x>
      <cdr:y>0.23786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>
          <a:off x="3354871" y="550826"/>
          <a:ext cx="565280" cy="2880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0.2683</cdr:x>
      <cdr:y>0.21569</cdr:y>
    </cdr:from>
    <cdr:to>
      <cdr:x>0.46147</cdr:x>
      <cdr:y>0.2549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1800200" y="792088"/>
          <a:ext cx="1296144" cy="1440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0.51513</cdr:x>
      <cdr:y>0.24501</cdr:y>
    </cdr:from>
    <cdr:to>
      <cdr:x>0.7405</cdr:x>
      <cdr:y>0.24501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3456384" y="864096"/>
          <a:ext cx="151216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0.74853</cdr:x>
      <cdr:y>0.38298</cdr:y>
    </cdr:from>
    <cdr:to>
      <cdr:x>0.91776</cdr:x>
      <cdr:y>0.38298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4968551" y="1296144"/>
          <a:ext cx="11233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0.29406</cdr:x>
      <cdr:y>0.12251</cdr:y>
    </cdr:from>
    <cdr:to>
      <cdr:x>0.44431</cdr:x>
      <cdr:y>0.12251</cdr:y>
    </cdr:to>
    <cdr:cxnSp macro="">
      <cdr:nvCxnSpPr>
        <cdr:cNvPr id="24" name="Прямая соединительная линия 23"/>
        <cdr:cNvCxnSpPr/>
      </cdr:nvCxnSpPr>
      <cdr:spPr>
        <a:xfrm xmlns:a="http://schemas.openxmlformats.org/drawingml/2006/main">
          <a:off x="1973092" y="432049"/>
          <a:ext cx="100811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0.44431</cdr:x>
      <cdr:y>0.12251</cdr:y>
    </cdr:from>
    <cdr:to>
      <cdr:x>0.49367</cdr:x>
      <cdr:y>0.2549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 flipH="1" flipV="1">
          <a:off x="2981204" y="432049"/>
          <a:ext cx="331196" cy="46691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0.7405</cdr:x>
      <cdr:y>0.24501</cdr:y>
    </cdr:from>
    <cdr:to>
      <cdr:x>0.75109</cdr:x>
      <cdr:y>0.38794</cdr:y>
    </cdr:to>
    <cdr:cxnSp macro="">
      <cdr:nvCxnSpPr>
        <cdr:cNvPr id="34" name="Прямая соединительная линия 33"/>
        <cdr:cNvCxnSpPr/>
      </cdr:nvCxnSpPr>
      <cdr:spPr>
        <a:xfrm xmlns:a="http://schemas.openxmlformats.org/drawingml/2006/main">
          <a:off x="4968552" y="864096"/>
          <a:ext cx="71084" cy="504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0.50801</cdr:x>
      <cdr:y>0.29335</cdr:y>
    </cdr:from>
    <cdr:to>
      <cdr:x>0.64669</cdr:x>
      <cdr:y>0.36594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V="1">
          <a:off x="3402045" y="866065"/>
          <a:ext cx="928694" cy="21431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0.64669</cdr:x>
      <cdr:y>0.29335</cdr:y>
    </cdr:from>
    <cdr:to>
      <cdr:x>0.8242</cdr:x>
      <cdr:y>0.29335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4330739" y="866065"/>
          <a:ext cx="118873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0.32258</cdr:x>
      <cdr:y>0.51431</cdr:y>
    </cdr:from>
    <cdr:to>
      <cdr:x>0.53772</cdr:x>
      <cdr:y>0.69154</cdr:y>
    </cdr:to>
    <cdr:sp macro="" textlink="">
      <cdr:nvSpPr>
        <cdr:cNvPr id="4" name="TextBox 1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60239" y="1518398"/>
          <a:ext cx="1440738" cy="52324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2 576,5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(100%)</a:t>
          </a:r>
        </a:p>
      </cdr:txBody>
    </cdr:sp>
  </cdr:relSizeAnchor>
  <cdr:relSizeAnchor xmlns:cdr="http://schemas.openxmlformats.org/drawingml/2006/chartDrawing">
    <cdr:from>
      <cdr:x>0.04301</cdr:x>
      <cdr:y>0.36092</cdr:y>
    </cdr:from>
    <cdr:to>
      <cdr:x>0.21407</cdr:x>
      <cdr:y>0.36092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288031" y="1065559"/>
          <a:ext cx="114554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0.21505</cdr:x>
      <cdr:y>0.36092</cdr:y>
    </cdr:from>
    <cdr:to>
      <cdr:x>0.32258</cdr:x>
      <cdr:y>0.55604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1440159" y="1065559"/>
          <a:ext cx="720080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0.53763</cdr:x>
      <cdr:y>0.45848</cdr:y>
    </cdr:from>
    <cdr:to>
      <cdr:x>0.72043</cdr:x>
      <cdr:y>0.79995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3600399" y="1353591"/>
          <a:ext cx="1224136" cy="100811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0.72043</cdr:x>
      <cdr:y>0.79995</cdr:y>
    </cdr:from>
    <cdr:to>
      <cdr:x>0.89148</cdr:x>
      <cdr:y>0.79995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>
          <a:off x="4824535" y="2361703"/>
          <a:ext cx="114547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0.43333</cdr:x>
      <cdr:y>0.50251</cdr:y>
    </cdr:from>
    <cdr:to>
      <cdr:x>0.61473</cdr:x>
      <cdr:y>0.75598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08312" y="1809242"/>
          <a:ext cx="1175603" cy="9125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22,4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0.13181</cdr:x>
      <cdr:y>0.87996</cdr:y>
    </cdr:from>
    <cdr:to>
      <cdr:x>0.37283</cdr:x>
      <cdr:y>0.87996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901664" y="2873509"/>
          <a:ext cx="164881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0.4093</cdr:x>
      <cdr:y>0.5</cdr:y>
    </cdr:from>
    <cdr:to>
      <cdr:x>0.5907</cdr:x>
      <cdr:y>0.77473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19188" y="1440656"/>
          <a:ext cx="1515370" cy="7915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7 191,1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0.55789</cdr:x>
      <cdr:y>0.2093</cdr:y>
    </cdr:from>
    <cdr:to>
      <cdr:x>0.84618</cdr:x>
      <cdr:y>0.2093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3816423" y="648072"/>
          <a:ext cx="197212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0.10023</cdr:x>
      <cdr:y>0.15227</cdr:y>
    </cdr:from>
    <cdr:to>
      <cdr:x>0.35286</cdr:x>
      <cdr:y>0.15227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685640" y="497245"/>
          <a:ext cx="172819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0.02105</cdr:x>
      <cdr:y>0.4186</cdr:y>
    </cdr:from>
    <cdr:to>
      <cdr:x>0.22374</cdr:x>
      <cdr:y>0.42368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144015" y="1296144"/>
          <a:ext cx="1386553" cy="1573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0.22105</cdr:x>
      <cdr:y>0.24771</cdr:y>
    </cdr:from>
    <cdr:to>
      <cdr:x>0.37895</cdr:x>
      <cdr:y>0.41861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 flipV="1">
          <a:off x="1512150" y="808886"/>
          <a:ext cx="1080137" cy="55809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0.49474</cdr:x>
      <cdr:y>0.2093</cdr:y>
    </cdr:from>
    <cdr:to>
      <cdr:x>0.55789</cdr:x>
      <cdr:y>0.23256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>
          <a:off x="3384376" y="648072"/>
          <a:ext cx="432047" cy="7200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0.35286</cdr:x>
      <cdr:y>0.15227</cdr:y>
    </cdr:from>
    <cdr:to>
      <cdr:x>0.47409</cdr:x>
      <cdr:y>0.22492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2413832" y="497245"/>
          <a:ext cx="829303" cy="23723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0.64211</cdr:x>
      <cdr:y>0.40651</cdr:y>
    </cdr:from>
    <cdr:to>
      <cdr:x>0.75789</cdr:x>
      <cdr:y>0.47267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4392487" y="1327475"/>
          <a:ext cx="792088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0.75789</cdr:x>
      <cdr:y>0.47267</cdr:y>
    </cdr:from>
    <cdr:to>
      <cdr:x>0.91579</cdr:x>
      <cdr:y>0.47267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5184575" y="1543499"/>
          <a:ext cx="108012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0.37895</cdr:x>
      <cdr:y>0.24771</cdr:y>
    </cdr:from>
    <cdr:to>
      <cdr:x>0.44211</cdr:x>
      <cdr:y>0.24771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>
          <a:off x="2592287" y="808886"/>
          <a:ext cx="43204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0.10976</cdr:x>
      <cdr:y>0.2281</cdr:y>
    </cdr:from>
    <cdr:to>
      <cdr:x>0.4878</cdr:x>
      <cdr:y>0.2281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648072" y="702207"/>
          <a:ext cx="223224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0.42795</cdr:x>
      <cdr:y>0.5</cdr:y>
    </cdr:from>
    <cdr:to>
      <cdr:x>0.60935</cdr:x>
      <cdr:y>0.75347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66469" y="1539235"/>
          <a:ext cx="1384599" cy="780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669,9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0.79268</cdr:x>
      <cdr:y>0.7427</cdr:y>
    </cdr:from>
    <cdr:to>
      <cdr:x>0.90244</cdr:x>
      <cdr:y>0.7427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4680520" y="2286383"/>
          <a:ext cx="64807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0.69512</cdr:x>
      <cdr:y>0.58963</cdr:y>
    </cdr:from>
    <cdr:to>
      <cdr:x>0.79268</cdr:x>
      <cdr:y>0.7427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 flipV="1">
          <a:off x="4104457" y="1815144"/>
          <a:ext cx="576063" cy="47123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0.53826</cdr:x>
      <cdr:y>0.33518</cdr:y>
    </cdr:from>
    <cdr:to>
      <cdr:x>0.95266</cdr:x>
      <cdr:y>0.33518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>
          <a:off x="3643338" y="1000132"/>
          <a:ext cx="280497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0.28947</cdr:x>
      <cdr:y>0.49833</cdr:y>
    </cdr:from>
    <cdr:to>
      <cdr:x>0.57475</cdr:x>
      <cdr:y>0.70978</cdr:y>
    </cdr:to>
    <cdr:sp macro="" textlink="">
      <cdr:nvSpPr>
        <cdr:cNvPr id="4" name="TextBox 1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959351" y="1486953"/>
          <a:ext cx="1930989" cy="6309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134,5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dirty="0">
              <a:latin typeface="Times New Roman" pitchFamily="18" charset="0"/>
              <a:cs typeface="Times New Roman" pitchFamily="18" charset="0"/>
            </a:rPr>
            <a:t>(100%)</a:t>
          </a:r>
        </a:p>
      </cdr:txBody>
    </cdr:sp>
  </cdr:relSizeAnchor>
  <cdr:relSizeAnchor xmlns:cdr="http://schemas.openxmlformats.org/drawingml/2006/chartDrawing">
    <cdr:from>
      <cdr:x>0.03665</cdr:x>
      <cdr:y>0.4545</cdr:y>
    </cdr:from>
    <cdr:to>
      <cdr:x>0.20771</cdr:x>
      <cdr:y>0.4545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255959" y="1440160"/>
          <a:ext cx="119481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0.20619</cdr:x>
      <cdr:y>0.45462</cdr:y>
    </cdr:from>
    <cdr:to>
      <cdr:x>0.26804</cdr:x>
      <cdr:y>0.5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1440160" y="1440547"/>
          <a:ext cx="432048" cy="14377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0.58715</cdr:x>
      <cdr:y>0.58677</cdr:y>
    </cdr:from>
    <cdr:to>
      <cdr:x>0.74227</cdr:x>
      <cdr:y>0.74993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4101111" y="1859269"/>
          <a:ext cx="1083465" cy="51699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0.74227</cdr:x>
      <cdr:y>0.74993</cdr:y>
    </cdr:from>
    <cdr:to>
      <cdr:x>0.90302</cdr:x>
      <cdr:y>0.74993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>
          <a:off x="5184576" y="2376264"/>
          <a:ext cx="112280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0.43182</cdr:x>
      <cdr:y>0.46194</cdr:y>
    </cdr:from>
    <cdr:to>
      <cdr:x>0.63263</cdr:x>
      <cdr:y>0.79329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36304" y="1496847"/>
          <a:ext cx="1272474" cy="10736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86,1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0.6422</cdr:x>
      <cdr:y>0.37778</cdr:y>
    </cdr:from>
    <cdr:to>
      <cdr:x>0.98864</cdr:x>
      <cdr:y>0.37778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 flipH="1">
          <a:off x="4069432" y="1224136"/>
          <a:ext cx="2195264" cy="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0.04545</cdr:x>
      <cdr:y>0.73333</cdr:y>
    </cdr:from>
    <cdr:to>
      <cdr:x>0.28715</cdr:x>
      <cdr:y>0.73333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 flipV="1">
          <a:off x="288032" y="2376254"/>
          <a:ext cx="1531553" cy="1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0.2844</cdr:x>
      <cdr:y>0.51111</cdr:y>
    </cdr:from>
    <cdr:to>
      <cdr:x>0.37615</cdr:x>
      <cdr:y>0.73333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V="1">
          <a:off x="2232248" y="1656184"/>
          <a:ext cx="720080" cy="72008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0.88889</cdr:x>
      <cdr:y>0.35083</cdr:y>
    </cdr:from>
    <cdr:to>
      <cdr:x>1</cdr:x>
      <cdr:y>0.55286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427168" y="158782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0.79934</cdr:x>
      <cdr:y>0.80817</cdr:y>
    </cdr:from>
    <cdr:to>
      <cdr:x>0.88629</cdr:x>
      <cdr:y>0.87211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8605217" y="4550494"/>
          <a:ext cx="936104" cy="3600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13 007,5</a:t>
          </a:r>
          <a:endParaRPr lang="ru-RU" sz="13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0.89298</cdr:x>
      <cdr:y>0.2667</cdr:y>
    </cdr:from>
    <cdr:to>
      <cdr:x>0.97818</cdr:x>
      <cdr:y>0.33055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9613328" y="1501685"/>
          <a:ext cx="917226" cy="3595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14</a:t>
          </a:r>
          <a:r>
            <a:rPr lang="en-US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864,7</a:t>
          </a:r>
          <a:endParaRPr lang="ru-RU" sz="13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0.22424</cdr:x>
      <cdr:y>0.73334</cdr:y>
    </cdr:from>
    <cdr:to>
      <cdr:x>0.27487</cdr:x>
      <cdr:y>0.78766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14095" y="4129172"/>
          <a:ext cx="545055" cy="3058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0.2241</cdr:x>
      <cdr:y>0.47525</cdr:y>
    </cdr:from>
    <cdr:to>
      <cdr:x>0.30244</cdr:x>
      <cdr:y>0.51403</cdr:y>
    </cdr:to>
    <cdr:sp macro="" textlink="">
      <cdr:nvSpPr>
        <cdr:cNvPr id="3" name="TextBox 2"/>
        <cdr:cNvSpPr txBox="1"/>
      </cdr:nvSpPr>
      <cdr:spPr>
        <a:xfrm xmlns:a="http://schemas.openxmlformats.org/drawingml/2006/main" rot="10800000" flipV="1">
          <a:off x="2412527" y="2675949"/>
          <a:ext cx="843341" cy="2183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+ 9,4%</a:t>
          </a:r>
          <a:endParaRPr lang="ru-RU" sz="1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0.43477</cdr:x>
      <cdr:y>0.38166</cdr:y>
    </cdr:from>
    <cdr:to>
      <cdr:x>0.54519</cdr:x>
      <cdr:y>0.75448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3600400" y="9361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0.4415</cdr:x>
      <cdr:y>0.41247</cdr:y>
    </cdr:from>
    <cdr:to>
      <cdr:x>0.55192</cdr:x>
      <cdr:y>0.78529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4649310" y="1095321"/>
          <a:ext cx="1162795" cy="9900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13 </a:t>
          </a: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835,3</a:t>
          </a:r>
        </a:p>
        <a:p xmlns:a="http://schemas.openxmlformats.org/drawingml/2006/main">
          <a:pPr algn="ctr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0.11304</cdr:x>
      <cdr:y>0.64589</cdr:y>
    </cdr:from>
    <cdr:to>
      <cdr:x>0.26956</cdr:x>
      <cdr:y>0.88076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6104" y="1584176"/>
          <a:ext cx="129614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0.46955</cdr:x>
      <cdr:y>0.47292</cdr:y>
    </cdr:from>
    <cdr:to>
      <cdr:x>0.57997</cdr:x>
      <cdr:y>0.80656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888432" y="12961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0.4658</cdr:x>
      <cdr:y>0.50843</cdr:y>
    </cdr:from>
    <cdr:to>
      <cdr:x>0.57622</cdr:x>
      <cdr:y>0.84206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293270" y="1318000"/>
          <a:ext cx="1017744" cy="8648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8 280,1</a:t>
          </a:r>
        </a:p>
        <a:p xmlns:a="http://schemas.openxmlformats.org/drawingml/2006/main">
          <a:pPr algn="ctr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0.46618</cdr:x>
      <cdr:y>0.41421</cdr:y>
    </cdr:from>
    <cdr:to>
      <cdr:x>0.58502</cdr:x>
      <cdr:y>0.58579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98776" y="2207133"/>
          <a:ext cx="993890" cy="9143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7 605,7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0.83761</cdr:x>
      <cdr:y>0.15068</cdr:y>
    </cdr:from>
    <cdr:to>
      <cdr:x>0.98039</cdr:x>
      <cdr:y>0.15354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 flipV="1">
          <a:off x="7056784" y="792088"/>
          <a:ext cx="1202912" cy="1498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0.7265</cdr:x>
      <cdr:y>0.15068</cdr:y>
    </cdr:from>
    <cdr:to>
      <cdr:x>0.83761</cdr:x>
      <cdr:y>0.41096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H="1">
          <a:off x="6120680" y="792088"/>
          <a:ext cx="936104" cy="136815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0.34188</cdr:x>
      <cdr:y>0.15068</cdr:y>
    </cdr:from>
    <cdr:to>
      <cdr:x>0.44333</cdr:x>
      <cdr:y>0.15068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2880320" y="792088"/>
          <a:ext cx="85470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0.44444</cdr:x>
      <cdr:y>0.15068</cdr:y>
    </cdr:from>
    <cdr:to>
      <cdr:x>0.46618</cdr:x>
      <cdr:y>0.20331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3744416" y="792088"/>
          <a:ext cx="183159" cy="27665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0.01709</cdr:x>
      <cdr:y>0.47945</cdr:y>
    </cdr:from>
    <cdr:to>
      <cdr:x>0.1118</cdr:x>
      <cdr:y>0.47945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>
          <a:off x="144016" y="2520280"/>
          <a:ext cx="79792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0.11111</cdr:x>
      <cdr:y>0.47945</cdr:y>
    </cdr:from>
    <cdr:to>
      <cdr:x>0.31624</cdr:x>
      <cdr:y>0.5137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>
          <a:off x="936104" y="2520280"/>
          <a:ext cx="1728198" cy="18001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0.77778</cdr:x>
      <cdr:y>0.75342</cdr:y>
    </cdr:from>
    <cdr:to>
      <cdr:x>0.94872</cdr:x>
      <cdr:y>0.75342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6552728" y="3960440"/>
          <a:ext cx="144015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0.58974</cdr:x>
      <cdr:y>0.75342</cdr:y>
    </cdr:from>
    <cdr:to>
      <cdr:x>0.78632</cdr:x>
      <cdr:y>0.79452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 flipV="1">
          <a:off x="4968552" y="3960440"/>
          <a:ext cx="1656184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0.00416</cdr:x>
      <cdr:y>0.80263</cdr:y>
    </cdr:from>
    <cdr:to>
      <cdr:x>0.18913</cdr:x>
      <cdr:y>0.80284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>
          <a:off x="35361" y="4392488"/>
          <a:ext cx="1571679" cy="114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0.18644</cdr:x>
      <cdr:y>0.61842</cdr:y>
    </cdr:from>
    <cdr:to>
      <cdr:x>0.34732</cdr:x>
      <cdr:y>0.80263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 flipV="1">
          <a:off x="1584176" y="3384377"/>
          <a:ext cx="1366959" cy="100811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0.8547</cdr:x>
      <cdr:y>0.46575</cdr:y>
    </cdr:from>
    <cdr:to>
      <cdr:x>1</cdr:x>
      <cdr:y>0.46575</cdr:y>
    </cdr:to>
    <cdr:cxnSp macro="">
      <cdr:nvCxnSpPr>
        <cdr:cNvPr id="31" name="Прямая соединительная линия 30"/>
        <cdr:cNvCxnSpPr/>
      </cdr:nvCxnSpPr>
      <cdr:spPr>
        <a:xfrm xmlns:a="http://schemas.openxmlformats.org/drawingml/2006/main">
          <a:off x="7200793" y="2448272"/>
          <a:ext cx="122414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0.69231</cdr:x>
      <cdr:y>0.46575</cdr:y>
    </cdr:from>
    <cdr:to>
      <cdr:x>0.8547</cdr:x>
      <cdr:y>0.63014</cdr:y>
    </cdr:to>
    <cdr:cxnSp macro="">
      <cdr:nvCxnSpPr>
        <cdr:cNvPr id="33" name="Прямая соединительная линия 32"/>
        <cdr:cNvCxnSpPr/>
      </cdr:nvCxnSpPr>
      <cdr:spPr>
        <a:xfrm xmlns:a="http://schemas.openxmlformats.org/drawingml/2006/main" flipH="1">
          <a:off x="5832648" y="2448272"/>
          <a:ext cx="1368151" cy="86409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0.11111</cdr:x>
      <cdr:y>0.23288</cdr:y>
    </cdr:from>
    <cdr:to>
      <cdr:x>0.20531</cdr:x>
      <cdr:y>0.23288</cdr:y>
    </cdr:to>
    <cdr:cxnSp macro="">
      <cdr:nvCxnSpPr>
        <cdr:cNvPr id="39" name="Прямая соединительная линия 38"/>
        <cdr:cNvCxnSpPr/>
      </cdr:nvCxnSpPr>
      <cdr:spPr>
        <a:xfrm xmlns:a="http://schemas.openxmlformats.org/drawingml/2006/main">
          <a:off x="936104" y="1224136"/>
          <a:ext cx="79362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0.20513</cdr:x>
      <cdr:y>0.23288</cdr:y>
    </cdr:from>
    <cdr:to>
      <cdr:x>0.32572</cdr:x>
      <cdr:y>0.38915</cdr:y>
    </cdr:to>
    <cdr:cxnSp macro="">
      <cdr:nvCxnSpPr>
        <cdr:cNvPr id="41" name="Прямая соединительная линия 40"/>
        <cdr:cNvCxnSpPr/>
      </cdr:nvCxnSpPr>
      <cdr:spPr>
        <a:xfrm xmlns:a="http://schemas.openxmlformats.org/drawingml/2006/main" flipH="1" flipV="1">
          <a:off x="1728192" y="1224136"/>
          <a:ext cx="1015978" cy="8214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0.61864</cdr:x>
      <cdr:y>0.97368</cdr:y>
    </cdr:from>
    <cdr:to>
      <cdr:x>0.78632</cdr:x>
      <cdr:y>0.97368</cdr:y>
    </cdr:to>
    <cdr:cxnSp macro="">
      <cdr:nvCxnSpPr>
        <cdr:cNvPr id="43" name="Прямая соединительная линия 42"/>
        <cdr:cNvCxnSpPr/>
      </cdr:nvCxnSpPr>
      <cdr:spPr>
        <a:xfrm xmlns:a="http://schemas.openxmlformats.org/drawingml/2006/main">
          <a:off x="5256584" y="5328592"/>
          <a:ext cx="142476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0.4527</cdr:x>
      <cdr:y>0.80263</cdr:y>
    </cdr:from>
    <cdr:to>
      <cdr:x>0.61509</cdr:x>
      <cdr:y>0.96702</cdr:y>
    </cdr:to>
    <cdr:cxnSp macro="">
      <cdr:nvCxnSpPr>
        <cdr:cNvPr id="45" name="Прямая соединительная линия 44"/>
        <cdr:cNvCxnSpPr/>
      </cdr:nvCxnSpPr>
      <cdr:spPr>
        <a:xfrm xmlns:a="http://schemas.openxmlformats.org/drawingml/2006/main" flipH="1" flipV="1">
          <a:off x="3846581" y="4392488"/>
          <a:ext cx="1379846" cy="89960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0.46618</cdr:x>
      <cdr:y>0.41421</cdr:y>
    </cdr:from>
    <cdr:to>
      <cdr:x>0.58502</cdr:x>
      <cdr:y>0.58579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93968" y="2117677"/>
          <a:ext cx="992662" cy="8772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674,4</a:t>
          </a:r>
          <a:endParaRPr lang="ru-RU" sz="24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0.63054</cdr:x>
      <cdr:y>0.21918</cdr:y>
    </cdr:from>
    <cdr:to>
      <cdr:x>0.78571</cdr:x>
      <cdr:y>0.22144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 flipV="1">
          <a:off x="5266828" y="1152128"/>
          <a:ext cx="1296144" cy="1186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0.59517</cdr:x>
      <cdr:y>0.08219</cdr:y>
    </cdr:from>
    <cdr:to>
      <cdr:x>0.77709</cdr:x>
      <cdr:y>0.17466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H="1">
          <a:off x="4971428" y="432048"/>
          <a:ext cx="1519536" cy="48605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0.51847</cdr:x>
      <cdr:y>0.05479</cdr:y>
    </cdr:from>
    <cdr:to>
      <cdr:x>0.54433</cdr:x>
      <cdr:y>0.17808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 flipH="1">
          <a:off x="4330724" y="288032"/>
          <a:ext cx="216024" cy="6480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0.01847</cdr:x>
      <cdr:y>0.56164</cdr:y>
    </cdr:from>
    <cdr:to>
      <cdr:x>0.14767</cdr:x>
      <cdr:y>0.56164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>
          <a:off x="154260" y="2952328"/>
          <a:ext cx="107919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0.14603</cdr:x>
      <cdr:y>0.28767</cdr:y>
    </cdr:from>
    <cdr:to>
      <cdr:x>0.36818</cdr:x>
      <cdr:y>0.55687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 flipV="1">
          <a:off x="1219788" y="1512168"/>
          <a:ext cx="1855582" cy="141505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0.51847</cdr:x>
      <cdr:y>0.91549</cdr:y>
    </cdr:from>
    <cdr:to>
      <cdr:x>0.7396</cdr:x>
      <cdr:y>0.91549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>
          <a:off x="4330724" y="4680520"/>
          <a:ext cx="184708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0.51847</cdr:x>
      <cdr:y>0.77465</cdr:y>
    </cdr:from>
    <cdr:to>
      <cdr:x>0.56858</cdr:x>
      <cdr:y>0.91032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 flipV="1">
          <a:off x="4330724" y="3960440"/>
          <a:ext cx="418566" cy="69362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0.84782</cdr:x>
      <cdr:y>0.5493</cdr:y>
    </cdr:from>
    <cdr:to>
      <cdr:x>1</cdr:x>
      <cdr:y>0.5493</cdr:y>
    </cdr:to>
    <cdr:cxnSp macro="">
      <cdr:nvCxnSpPr>
        <cdr:cNvPr id="31" name="Прямая соединительная линия 30"/>
        <cdr:cNvCxnSpPr/>
      </cdr:nvCxnSpPr>
      <cdr:spPr>
        <a:xfrm xmlns:a="http://schemas.openxmlformats.org/drawingml/2006/main">
          <a:off x="7081780" y="2808312"/>
          <a:ext cx="127114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0.69088</cdr:x>
      <cdr:y>0.41121</cdr:y>
    </cdr:from>
    <cdr:to>
      <cdr:x>0.84605</cdr:x>
      <cdr:y>0.5493</cdr:y>
    </cdr:to>
    <cdr:cxnSp macro="">
      <cdr:nvCxnSpPr>
        <cdr:cNvPr id="33" name="Прямая соединительная линия 32"/>
        <cdr:cNvCxnSpPr/>
      </cdr:nvCxnSpPr>
      <cdr:spPr>
        <a:xfrm xmlns:a="http://schemas.openxmlformats.org/drawingml/2006/main" flipH="1" flipV="1">
          <a:off x="5770872" y="2102339"/>
          <a:ext cx="1296156" cy="70597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0.61983</cdr:x>
      <cdr:y>0.25</cdr:y>
    </cdr:from>
    <cdr:to>
      <cdr:x>0.73707</cdr:x>
      <cdr:y>0.35976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V="1">
          <a:off x="5400600" y="1296144"/>
          <a:ext cx="1021508" cy="56905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0.73554</cdr:x>
      <cdr:y>0.25</cdr:y>
    </cdr:from>
    <cdr:to>
      <cdr:x>0.94423</cdr:x>
      <cdr:y>0.25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6408712" y="1296144"/>
          <a:ext cx="181830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0.19835</cdr:x>
      <cdr:y>0.40278</cdr:y>
    </cdr:from>
    <cdr:to>
      <cdr:x>0.31163</cdr:x>
      <cdr:y>0.55556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H="1" flipV="1">
          <a:off x="1728192" y="2088232"/>
          <a:ext cx="987030" cy="79209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0.04132</cdr:x>
      <cdr:y>0.40278</cdr:y>
    </cdr:from>
    <cdr:to>
      <cdr:x>0.19835</cdr:x>
      <cdr:y>0.40278</cdr:y>
    </cdr:to>
    <cdr:cxnSp macro="">
      <cdr:nvCxnSpPr>
        <cdr:cNvPr id="19" name="Прямая соединительная линия 18"/>
        <cdr:cNvCxnSpPr/>
      </cdr:nvCxnSpPr>
      <cdr:spPr>
        <a:xfrm xmlns:a="http://schemas.openxmlformats.org/drawingml/2006/main" flipH="1">
          <a:off x="360040" y="2088232"/>
          <a:ext cx="136815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0.24033</cdr:x>
      <cdr:y>0.23611</cdr:y>
    </cdr:from>
    <cdr:to>
      <cdr:x>0.28857</cdr:x>
      <cdr:y>0.47296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 flipH="1" flipV="1">
          <a:off x="2094025" y="1224136"/>
          <a:ext cx="420313" cy="122796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0.03306</cdr:x>
      <cdr:y>0.23611</cdr:y>
    </cdr:from>
    <cdr:to>
      <cdr:x>0.23967</cdr:x>
      <cdr:y>0.23611</cdr:y>
    </cdr:to>
    <cdr:cxnSp macro="">
      <cdr:nvCxnSpPr>
        <cdr:cNvPr id="24" name="Прямая соединительная линия 23"/>
        <cdr:cNvCxnSpPr/>
      </cdr:nvCxnSpPr>
      <cdr:spPr>
        <a:xfrm xmlns:a="http://schemas.openxmlformats.org/drawingml/2006/main" flipH="1">
          <a:off x="288032" y="1224136"/>
          <a:ext cx="180020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0.41992</cdr:x>
      <cdr:y>0.40789</cdr:y>
    </cdr:from>
    <cdr:to>
      <cdr:x>0.53034</cdr:x>
      <cdr:y>0.56275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3447100" y="2232248"/>
          <a:ext cx="906428" cy="8474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14 759,2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0.81737</cdr:x>
      <cdr:y>0.02439</cdr:y>
    </cdr:from>
    <cdr:to>
      <cdr:x>0.92779</cdr:x>
      <cdr:y>0.17925</cdr:y>
    </cdr:to>
    <cdr:sp macro="" textlink="">
      <cdr:nvSpPr>
        <cdr:cNvPr id="32" name="TextBox 31"/>
        <cdr:cNvSpPr txBox="1"/>
      </cdr:nvSpPr>
      <cdr:spPr>
        <a:xfrm xmlns:a="http://schemas.openxmlformats.org/drawingml/2006/main">
          <a:off x="6768752" y="1440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>
            <a:defRPr sz="140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млн</a:t>
          </a:r>
          <a:r>
            <a:rPr lang="ru-RU" sz="1200" b="1" kern="1200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 руб</a:t>
          </a:r>
          <a:r>
            <a:rPr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., %</a:t>
          </a:r>
        </a:p>
      </cdr:txBody>
    </cdr:sp>
  </cdr:relSizeAnchor>
  <cdr:relSizeAnchor xmlns:cdr="http://schemas.openxmlformats.org/drawingml/2006/chartDrawing">
    <cdr:from>
      <cdr:x>0.52066</cdr:x>
      <cdr:y>0.77778</cdr:y>
    </cdr:from>
    <cdr:to>
      <cdr:x>0.54386</cdr:x>
      <cdr:y>0.92105</cdr:y>
    </cdr:to>
    <cdr:cxnSp macro="">
      <cdr:nvCxnSpPr>
        <cdr:cNvPr id="34" name="Прямая соединительная линия 33"/>
        <cdr:cNvCxnSpPr/>
      </cdr:nvCxnSpPr>
      <cdr:spPr>
        <a:xfrm xmlns:a="http://schemas.openxmlformats.org/drawingml/2006/main">
          <a:off x="4536504" y="4032448"/>
          <a:ext cx="202131" cy="74280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0.53719</cdr:x>
      <cdr:y>0.75</cdr:y>
    </cdr:from>
    <cdr:to>
      <cdr:x>0.7686</cdr:x>
      <cdr:y>0.875</cdr:y>
    </cdr:to>
    <cdr:cxnSp macro="">
      <cdr:nvCxnSpPr>
        <cdr:cNvPr id="36" name="Прямая соединительная линия 35"/>
        <cdr:cNvCxnSpPr/>
      </cdr:nvCxnSpPr>
      <cdr:spPr>
        <a:xfrm xmlns:a="http://schemas.openxmlformats.org/drawingml/2006/main">
          <a:off x="4680520" y="3888432"/>
          <a:ext cx="2016224" cy="6480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0.54386</cdr:x>
      <cdr:y>0.92105</cdr:y>
    </cdr:from>
    <cdr:to>
      <cdr:x>0.72647</cdr:x>
      <cdr:y>0.92105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4464496" y="5040560"/>
          <a:ext cx="149902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0.71074</cdr:x>
      <cdr:y>0.59722</cdr:y>
    </cdr:from>
    <cdr:to>
      <cdr:x>0.90056</cdr:x>
      <cdr:y>0.59722</cdr:y>
    </cdr:to>
    <cdr:cxnSp macro="">
      <cdr:nvCxnSpPr>
        <cdr:cNvPr id="28" name="Прямая соединительная линия 27"/>
        <cdr:cNvCxnSpPr/>
      </cdr:nvCxnSpPr>
      <cdr:spPr>
        <a:xfrm xmlns:a="http://schemas.openxmlformats.org/drawingml/2006/main">
          <a:off x="6192688" y="3096344"/>
          <a:ext cx="165388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0.60331</cdr:x>
      <cdr:y>0.59722</cdr:y>
    </cdr:from>
    <cdr:to>
      <cdr:x>0.71074</cdr:x>
      <cdr:y>0.66667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 flipH="1">
          <a:off x="5256584" y="3096344"/>
          <a:ext cx="936105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0.08847</cdr:x>
      <cdr:y>0.88158</cdr:y>
    </cdr:from>
    <cdr:to>
      <cdr:x>0.28847</cdr:x>
      <cdr:y>0.88158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>
          <a:off x="726267" y="4824536"/>
          <a:ext cx="164178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0.28847</cdr:x>
      <cdr:y>0.7439</cdr:y>
    </cdr:from>
    <cdr:to>
      <cdr:x>0.4069</cdr:x>
      <cdr:y>0.88158</cdr:y>
    </cdr:to>
    <cdr:cxnSp macro="">
      <cdr:nvCxnSpPr>
        <cdr:cNvPr id="22" name="Прямая соединительная линия 21"/>
        <cdr:cNvCxnSpPr/>
      </cdr:nvCxnSpPr>
      <cdr:spPr>
        <a:xfrm xmlns:a="http://schemas.openxmlformats.org/drawingml/2006/main" flipH="1">
          <a:off x="2368049" y="4071073"/>
          <a:ext cx="972158" cy="75346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0.7686</cdr:x>
      <cdr:y>0.875</cdr:y>
    </cdr:from>
    <cdr:to>
      <cdr:x>0.91736</cdr:x>
      <cdr:y>0.875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>
          <a:off x="6696744" y="4536504"/>
          <a:ext cx="129614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0.45455</cdr:x>
      <cdr:y>0.77632</cdr:y>
    </cdr:from>
    <cdr:to>
      <cdr:x>0.50877</cdr:x>
      <cdr:y>0.94444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H="1">
          <a:off x="3960440" y="4024890"/>
          <a:ext cx="472458" cy="87165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0.28926</cdr:x>
      <cdr:y>0.94444</cdr:y>
    </cdr:from>
    <cdr:to>
      <cdr:x>0.45455</cdr:x>
      <cdr:y>0.94444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2520280" y="4896544"/>
          <a:ext cx="144016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0.55751</cdr:x>
      <cdr:y>0.72222</cdr:y>
    </cdr:from>
    <cdr:to>
      <cdr:x>0.7606</cdr:x>
      <cdr:y>0.72222</cdr:y>
    </cdr:to>
    <cdr:cxnSp macro="">
      <cdr:nvCxnSpPr>
        <cdr:cNvPr id="42" name="Прямая соединительная линия 41"/>
        <cdr:cNvCxnSpPr/>
      </cdr:nvCxnSpPr>
      <cdr:spPr>
        <a:xfrm xmlns:a="http://schemas.openxmlformats.org/drawingml/2006/main">
          <a:off x="4857584" y="3744416"/>
          <a:ext cx="176945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0.23966</cdr:x>
      <cdr:y>0.73175</cdr:y>
    </cdr:from>
    <cdr:to>
      <cdr:x>0.37899</cdr:x>
      <cdr:y>0.77778</cdr:y>
    </cdr:to>
    <cdr:cxnSp macro="">
      <cdr:nvCxnSpPr>
        <cdr:cNvPr id="27" name="Прямая соединительная линия 26"/>
        <cdr:cNvCxnSpPr/>
      </cdr:nvCxnSpPr>
      <cdr:spPr>
        <a:xfrm xmlns:a="http://schemas.openxmlformats.org/drawingml/2006/main" flipH="1">
          <a:off x="2088158" y="3793835"/>
          <a:ext cx="1213956" cy="23861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0.26445</cdr:x>
      <cdr:y>0.61111</cdr:y>
    </cdr:from>
    <cdr:to>
      <cdr:x>0.36364</cdr:x>
      <cdr:y>0.69444</cdr:y>
    </cdr:to>
    <cdr:cxnSp macro="">
      <cdr:nvCxnSpPr>
        <cdr:cNvPr id="29" name="Прямая соединительная линия 28"/>
        <cdr:cNvCxnSpPr/>
      </cdr:nvCxnSpPr>
      <cdr:spPr>
        <a:xfrm xmlns:a="http://schemas.openxmlformats.org/drawingml/2006/main" flipH="1" flipV="1">
          <a:off x="2304182" y="3168352"/>
          <a:ext cx="864170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0.7606</cdr:x>
      <cdr:y>0.72222</cdr:y>
    </cdr:from>
    <cdr:to>
      <cdr:x>0.93388</cdr:x>
      <cdr:y>0.72222</cdr:y>
    </cdr:to>
    <cdr:cxnSp macro="">
      <cdr:nvCxnSpPr>
        <cdr:cNvPr id="62" name="Прямая соединительная линия 61"/>
        <cdr:cNvCxnSpPr/>
      </cdr:nvCxnSpPr>
      <cdr:spPr>
        <a:xfrm xmlns:a="http://schemas.openxmlformats.org/drawingml/2006/main">
          <a:off x="6627040" y="3744416"/>
          <a:ext cx="150986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0.45529</cdr:x>
      <cdr:y>0.5</cdr:y>
    </cdr:from>
    <cdr:to>
      <cdr:x>0.57759</cdr:x>
      <cdr:y>0.71359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21075" y="1692188"/>
          <a:ext cx="838387" cy="722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1 885,3</a:t>
          </a:r>
        </a:p>
        <a:p xmlns:a="http://schemas.openxmlformats.org/drawingml/2006/main">
          <a:pPr algn="ctr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</a:t>
          </a:r>
          <a:r>
            <a:rPr lang="ru-RU" sz="1400" dirty="0" smtClean="0"/>
            <a:t>)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0.5319</cdr:x>
      <cdr:y>0.14151</cdr:y>
    </cdr:from>
    <cdr:to>
      <cdr:x>0.71747</cdr:x>
      <cdr:y>0.14286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 flipV="1">
          <a:off x="3384373" y="499293"/>
          <a:ext cx="1180771" cy="477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0.52058</cdr:x>
      <cdr:y>0.14286</cdr:y>
    </cdr:from>
    <cdr:to>
      <cdr:x>0.5319</cdr:x>
      <cdr:y>0.2195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H="1">
          <a:off x="3312369" y="504056"/>
          <a:ext cx="72007" cy="27044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0.09815</cdr:x>
      <cdr:y>0.30917</cdr:y>
    </cdr:from>
    <cdr:to>
      <cdr:x>0.27672</cdr:x>
      <cdr:y>0.30917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672803" y="1046347"/>
          <a:ext cx="1224136" cy="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0.27672</cdr:x>
      <cdr:y>0.30917</cdr:y>
    </cdr:from>
    <cdr:to>
      <cdr:x>0.34874</cdr:x>
      <cdr:y>0.40426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1896939" y="1046347"/>
          <a:ext cx="493732" cy="32182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0.08764</cdr:x>
      <cdr:y>0.55718</cdr:y>
    </cdr:from>
    <cdr:to>
      <cdr:x>0.27672</cdr:x>
      <cdr:y>0.55718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600795" y="1885723"/>
          <a:ext cx="129614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0.27672</cdr:x>
      <cdr:y>0.42553</cdr:y>
    </cdr:from>
    <cdr:to>
      <cdr:x>0.35025</cdr:x>
      <cdr:y>0.55718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1896939" y="1440154"/>
          <a:ext cx="504060" cy="44556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0.04562</cdr:x>
      <cdr:y>0.80851</cdr:y>
    </cdr:from>
    <cdr:to>
      <cdr:x>0.22235</cdr:x>
      <cdr:y>0.8125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 flipV="1">
          <a:off x="312763" y="2736303"/>
          <a:ext cx="1211483" cy="135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0.22269</cdr:x>
      <cdr:y>0.68403</cdr:y>
    </cdr:from>
    <cdr:to>
      <cdr:x>0.41739</cdr:x>
      <cdr:y>0.80851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 flipV="1">
          <a:off x="1526576" y="2315015"/>
          <a:ext cx="1334702" cy="42128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0.79529</cdr:x>
      <cdr:y>0.57555</cdr:y>
    </cdr:from>
    <cdr:to>
      <cdr:x>0.94204</cdr:x>
      <cdr:y>0.57555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>
          <a:off x="5451871" y="1947886"/>
          <a:ext cx="100599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0.68842</cdr:x>
      <cdr:y>0.51389</cdr:y>
    </cdr:from>
    <cdr:to>
      <cdr:x>0.79529</cdr:x>
      <cdr:y>0.57555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4719259" y="1739205"/>
          <a:ext cx="732612" cy="20868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0.23596</cdr:x>
      <cdr:y>0.59508</cdr:y>
    </cdr:from>
    <cdr:to>
      <cdr:x>0.33708</cdr:x>
      <cdr:y>0.66651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512168" y="1799728"/>
          <a:ext cx="648072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0.07865</cdr:x>
      <cdr:y>0.66651</cdr:y>
    </cdr:from>
    <cdr:to>
      <cdr:x>0.23596</cdr:x>
      <cdr:y>0.66651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504056" y="2015752"/>
          <a:ext cx="100811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0.42697</cdr:x>
      <cdr:y>0.5</cdr:y>
    </cdr:from>
    <cdr:to>
      <cdr:x>0.60837</cdr:x>
      <cdr:y>0.75347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36304" y="1512168"/>
          <a:ext cx="1162540" cy="7665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106,4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0.76404</cdr:x>
      <cdr:y>0.52365</cdr:y>
    </cdr:from>
    <cdr:to>
      <cdr:x>0.96834</cdr:x>
      <cdr:y>0.52365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4896544" y="1583704"/>
          <a:ext cx="130930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0.62921</cdr:x>
      <cdr:y>0.52365</cdr:y>
    </cdr:from>
    <cdr:to>
      <cdr:x>0.76815</cdr:x>
      <cdr:y>0.6133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>
          <a:off x="4032448" y="1583704"/>
          <a:ext cx="890426" cy="2711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29" y="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5E10CA7-BBEA-4EF3-884B-0B0CF035B57D}" type="datetimeFigureOut">
              <a:rPr lang="ru-RU"/>
              <a:pPr>
                <a:defRPr/>
              </a:pPr>
              <a:t>20.02.2025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9" y="4716026"/>
            <a:ext cx="5437821" cy="44687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468"/>
            <a:ext cx="2946351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29" y="9430468"/>
            <a:ext cx="2946351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C58F918-3DDE-4F17-AE4B-951755776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59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10A91-3DE8-476F-BD13-0442765ACDE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901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733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399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0566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804D913-ADC6-40DF-BB74-8E58EF4FEC5A}" type="datetimeFigureOut">
              <a:rPr lang="ru-RU"/>
              <a:pPr>
                <a:defRPr/>
              </a:pPr>
              <a:t>20.02.2025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3CBABEE-18B9-4A1F-B645-068F7FB3F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707A2-CF8C-4D1A-BE48-40644E7714D7}" type="datetimeFigureOut">
              <a:rPr lang="ru-RU"/>
              <a:pPr>
                <a:defRPr/>
              </a:pPr>
              <a:t>20.02.2025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AB24E-A641-49BD-BDA8-9A638EFBA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FBB0A-3B58-4C5A-9506-3F83057CCF64}" type="datetimeFigureOut">
              <a:rPr lang="ru-RU"/>
              <a:pPr>
                <a:defRPr/>
              </a:pPr>
              <a:t>20.02.2025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99585-26AC-4D80-99D4-027223101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DD802-1231-44EB-852B-231C8C1F6B3E}" type="datetimeFigureOut">
              <a:rPr lang="ru-RU"/>
              <a:pPr>
                <a:defRPr/>
              </a:pPr>
              <a:t>20.02.2025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3CAE6-66AD-44FD-8403-CE839602F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721BBA-0082-434D-8870-D5FF261B7EA8}" type="datetimeFigureOut">
              <a:rPr lang="ru-RU"/>
              <a:pPr>
                <a:defRPr/>
              </a:pPr>
              <a:t>20.02.2025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1A6DB5-3BC6-432B-B49D-B976DA954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33D3A-A907-4191-BB28-3A54E70ED366}" type="datetimeFigureOut">
              <a:rPr lang="ru-RU"/>
              <a:pPr>
                <a:defRPr/>
              </a:pPr>
              <a:t>20.02.2025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71872-639A-42D6-8134-2D81ACED1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64BC22-80D9-4F55-BA6A-75EAC49D7634}" type="datetimeFigureOut">
              <a:rPr lang="ru-RU"/>
              <a:pPr>
                <a:defRPr/>
              </a:pPr>
              <a:t>20.02.2025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FAD031-5DA8-4977-A462-E56665B77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09036-69FB-41C2-8480-24B09DD4E1AB}" type="datetimeFigureOut">
              <a:rPr lang="ru-RU"/>
              <a:pPr>
                <a:defRPr/>
              </a:pPr>
              <a:t>20.02.2025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F564E-6B50-42EB-8319-DB5BAAE09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05773-0A16-489B-893A-BDEBF5D34F22}" type="datetimeFigureOut">
              <a:rPr lang="ru-RU"/>
              <a:pPr>
                <a:defRPr/>
              </a:pPr>
              <a:t>20.02.2025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B9139-32FF-4697-A2E7-9B0D52055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5E424A-D11A-4D8F-AB02-E29BD7FE3B9E}" type="datetimeFigureOut">
              <a:rPr lang="ru-RU"/>
              <a:pPr>
                <a:defRPr/>
              </a:pPr>
              <a:t>20.02.2025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41442E-B78C-45A5-B5EA-2B978FF5B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53EAE9C-3C1B-4EBA-9DD4-B7F8FDE35E67}" type="datetimeFigureOut">
              <a:rPr lang="ru-RU"/>
              <a:pPr>
                <a:defRPr/>
              </a:pPr>
              <a:t>20.02.2025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4D07D64-14B7-4744-BC55-36C4962C7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5805D39-F4CA-4905-A79C-564E13AF9B42}" type="datetimeFigureOut">
              <a:rPr lang="ru-RU"/>
              <a:pPr>
                <a:defRPr/>
              </a:pPr>
              <a:t>20.02.2025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1DD700E-8A6F-4FEA-A2B9-1B66F0207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0" r:id="rId2"/>
    <p:sldLayoutId id="2147483697" r:id="rId3"/>
    <p:sldLayoutId id="2147483691" r:id="rId4"/>
    <p:sldLayoutId id="2147483698" r:id="rId5"/>
    <p:sldLayoutId id="2147483692" r:id="rId6"/>
    <p:sldLayoutId id="2147483693" r:id="rId7"/>
    <p:sldLayoutId id="2147483699" r:id="rId8"/>
    <p:sldLayoutId id="2147483700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budget.mosreg.ru/byudzhet-dlya-grazhdan/informaciya-ob-ispolnenii-byudzheta/" TargetMode="Externa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olok-go.ru/?ysclid=m3wtfngsbz642152239" TargetMode="External"/><Relationship Id="rId5" Type="http://schemas.openxmlformats.org/officeDocument/2006/relationships/hyperlink" Target="http://www.balfin.ru/wp-content/uploads/2024/11/budget_dlya_grazhdan_2024.pdf" TargetMode="External"/><Relationship Id="rId4" Type="http://schemas.openxmlformats.org/officeDocument/2006/relationships/hyperlink" Target="http://budget.admhimki.ru/byudzhet/reshenie-o-byudzhete/resheniya-o-byudzhete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63552" y="2060848"/>
            <a:ext cx="9145016" cy="1224136"/>
          </a:xfrm>
        </p:spPr>
        <p:txBody>
          <a:bodyPr>
            <a:normAutofit fontScale="9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 на основе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утвержденного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городского округа Домодедово 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гг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 решению Совета депутатов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Домодедово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25.12.2024 №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1-4/1514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« О бюджете городского округа Домодедово на 2025 год и плановый период 2026 и 2027 годов») 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33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48300" y="188914"/>
            <a:ext cx="8636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1466" y="288150"/>
            <a:ext cx="11017224" cy="757970"/>
          </a:xfrm>
        </p:spPr>
        <p:txBody>
          <a:bodyPr>
            <a:noAutofit/>
          </a:bodyPr>
          <a:lstStyle/>
          <a:p>
            <a:pPr marL="137160" algn="ctr"/>
            <a:r>
              <a:rPr lang="ru-RU" sz="1400" dirty="0">
                <a:latin typeface="Georgia" panose="02040502050405020303" pitchFamily="18" charset="0"/>
              </a:rPr>
              <a:t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самоуправления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2135561" y="2780928"/>
            <a:ext cx="2124475" cy="1095896"/>
            <a:chOff x="0" y="0"/>
            <a:chExt cx="2124475" cy="109589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algn="ctr" defTabSz="14224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3200" b="1" dirty="0">
                  <a:latin typeface="Georgia" panose="02040502050405020303" pitchFamily="18" charset="0"/>
                </a:rPr>
                <a:t>Бюджет</a:t>
              </a:r>
            </a:p>
          </p:txBody>
        </p:sp>
      </p:grpSp>
      <p:sp>
        <p:nvSpPr>
          <p:cNvPr id="8" name="Стрелка вправо 7"/>
          <p:cNvSpPr/>
          <p:nvPr/>
        </p:nvSpPr>
        <p:spPr>
          <a:xfrm>
            <a:off x="4275553" y="2780928"/>
            <a:ext cx="1039615" cy="1095896"/>
          </a:xfrm>
          <a:prstGeom prst="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оугольник 8"/>
          <p:cNvSpPr/>
          <p:nvPr/>
        </p:nvSpPr>
        <p:spPr>
          <a:xfrm>
            <a:off x="5283050" y="1772816"/>
            <a:ext cx="2088232" cy="9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Georgia" panose="02040502050405020303" pitchFamily="18" charset="0"/>
              </a:rPr>
              <a:t>Доходы</a:t>
            </a:r>
          </a:p>
        </p:txBody>
      </p:sp>
      <p:sp>
        <p:nvSpPr>
          <p:cNvPr id="10" name="Плюс 9"/>
          <p:cNvSpPr/>
          <p:nvPr/>
        </p:nvSpPr>
        <p:spPr>
          <a:xfrm>
            <a:off x="6168008" y="3214292"/>
            <a:ext cx="318316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838935" y="4283613"/>
            <a:ext cx="3182287" cy="15121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Georgia" panose="02040502050405020303" pitchFamily="18" charset="0"/>
              </a:rPr>
              <a:t>Источники финансирования дефицита бюджета</a:t>
            </a:r>
          </a:p>
        </p:txBody>
      </p:sp>
      <p:sp>
        <p:nvSpPr>
          <p:cNvPr id="12" name="Равно 11"/>
          <p:cNvSpPr/>
          <p:nvPr/>
        </p:nvSpPr>
        <p:spPr>
          <a:xfrm>
            <a:off x="7589173" y="3214292"/>
            <a:ext cx="432048" cy="32911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184233" y="2643257"/>
            <a:ext cx="2016223" cy="146855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Georgia" panose="02040502050405020303" pitchFamily="18" charset="0"/>
              </a:rPr>
              <a:t>Расходы</a:t>
            </a:r>
          </a:p>
        </p:txBody>
      </p:sp>
    </p:spTree>
    <p:extLst>
      <p:ext uri="{BB962C8B-B14F-4D97-AF65-F5344CB8AC3E}">
        <p14:creationId xmlns:p14="http://schemas.microsoft.com/office/powerpoint/2010/main" val="259608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91544" y="332656"/>
            <a:ext cx="8208913" cy="69269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767408" y="1412776"/>
          <a:ext cx="10513167" cy="42197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0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8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8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32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8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84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8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83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734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8121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2027</a:t>
                      </a:r>
                      <a:r>
                        <a:rPr lang="ru-RU" sz="8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1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4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6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41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975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Реконструкция очистных</a:t>
                      </a: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сооружений </a:t>
                      </a:r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1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г.о</a:t>
                      </a:r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Домодедово, </a:t>
                      </a:r>
                    </a:p>
                    <a:p>
                      <a:pPr algn="ctr" fontAlgn="b"/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расположенных</a:t>
                      </a: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 адресу: Московская область, </a:t>
                      </a:r>
                    </a:p>
                    <a:p>
                      <a:pPr algn="ctr" fontAlgn="b"/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г. Домодедово, ул. Энергетиков,</a:t>
                      </a: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17</a:t>
                      </a:r>
                      <a:endParaRPr lang="ru-RU" sz="9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Реализация</a:t>
                      </a:r>
                      <a:r>
                        <a:rPr lang="ru-RU" sz="9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проекта позволит уменьшить степень загрязнения сточных вод до значения, соответствующего действующим санитарно-эпидемиологическим нормам и требованиям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Проведение работ планируется в 2027-2028 годах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975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Обеспечение мероприятий по переселению граждан из аварийного жилищного фонда, признанного таковым после 1 января 2017 года</a:t>
                      </a:r>
                      <a:endParaRPr kumimoji="0" lang="ru-RU" sz="9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109,4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34,6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371,8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241,3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38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>
                <a:effectLst/>
                <a:latin typeface="Georgia" panose="02040502050405020303" pitchFamily="18" charset="0"/>
                <a:cs typeface="Times New Roman" panose="02020603050405020304" pitchFamily="18" charset="0"/>
              </a:rPr>
              <a:t>Финансовое управление администрации городского округа Домодедово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5400" y="1268760"/>
            <a:ext cx="104411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управления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Езопова Лариса Михайловна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+7(496) 792-41-81, +7(496) 792-42-34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эл.почты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finupr@domod.ru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Домодедово, пл. 30-летия Победы, д. 1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работы: 9.00 - 18.00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пятница: 9.00 - 16.45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обед: 12.45 - 13.30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выходные: суббота, воскресенье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распоряжением Администрации городского округа Домодедово Московской области от 30.05.2019 №127 «Об утверждении Регламента рассмотрения обращения граждан в Администрации городского округа Домодедово» прием граждан ведется по понедельникам с 14.00 до 18.00. 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Предварительная запись может быть осуществлена по телефону +7(496)792-45-32.</a:t>
            </a:r>
          </a:p>
        </p:txBody>
      </p:sp>
    </p:spTree>
    <p:extLst>
      <p:ext uri="{BB962C8B-B14F-4D97-AF65-F5344CB8AC3E}">
        <p14:creationId xmlns:p14="http://schemas.microsoft.com/office/powerpoint/2010/main" val="215923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58646934"/>
              </p:ext>
            </p:extLst>
          </p:nvPr>
        </p:nvGraphicFramePr>
        <p:xfrm>
          <a:off x="1919536" y="260648"/>
          <a:ext cx="835292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032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162864"/>
              </p:ext>
            </p:extLst>
          </p:nvPr>
        </p:nvGraphicFramePr>
        <p:xfrm>
          <a:off x="531664" y="908721"/>
          <a:ext cx="1082092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384" y="332656"/>
            <a:ext cx="11233248" cy="72008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Основные параметры бюджета на 20</a:t>
            </a:r>
            <a:r>
              <a:rPr lang="en-US" sz="1400" dirty="0" smtClean="0">
                <a:latin typeface="Georgia" panose="02040502050405020303" pitchFamily="18" charset="0"/>
              </a:rPr>
              <a:t>2</a:t>
            </a:r>
            <a:r>
              <a:rPr lang="ru-RU" sz="1400" dirty="0">
                <a:latin typeface="Georgia" panose="02040502050405020303" pitchFamily="18" charset="0"/>
              </a:rPr>
              <a:t>5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 smtClean="0">
                <a:latin typeface="Georgia" panose="02040502050405020303" pitchFamily="18" charset="0"/>
              </a:rPr>
              <a:t>год </a:t>
            </a:r>
            <a:r>
              <a:rPr lang="ru-RU" sz="1400" dirty="0">
                <a:latin typeface="Georgia" panose="02040502050405020303" pitchFamily="18" charset="0"/>
              </a:rPr>
              <a:t>и плановый период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ru-RU" sz="1400" dirty="0" smtClean="0">
                <a:latin typeface="Georgia" panose="02040502050405020303" pitchFamily="18" charset="0"/>
              </a:rPr>
              <a:t>6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>
                <a:latin typeface="Georgia" panose="02040502050405020303" pitchFamily="18" charset="0"/>
              </a:rPr>
              <a:t>-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7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>
                <a:latin typeface="Georgia" panose="02040502050405020303" pitchFamily="18" charset="0"/>
              </a:rPr>
              <a:t>гг. в сравнении с фактическим исполнением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1</a:t>
            </a:r>
            <a:r>
              <a:rPr lang="ru-RU" sz="1400" dirty="0" smtClean="0">
                <a:latin typeface="Georgia" panose="02040502050405020303" pitchFamily="18" charset="0"/>
              </a:rPr>
              <a:t>-202</a:t>
            </a:r>
            <a:r>
              <a:rPr lang="ru-RU" sz="1400" dirty="0">
                <a:latin typeface="Georgia" panose="02040502050405020303" pitchFamily="18" charset="0"/>
              </a:rPr>
              <a:t>4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>
                <a:latin typeface="Georgia" panose="02040502050405020303" pitchFamily="18" charset="0"/>
              </a:rPr>
              <a:t>годов </a:t>
            </a:r>
            <a:r>
              <a:rPr lang="ru-RU" sz="1400" dirty="0" smtClean="0">
                <a:latin typeface="Georgia" panose="02040502050405020303" pitchFamily="18" charset="0"/>
              </a:rPr>
              <a:t>млн</a:t>
            </a:r>
            <a:r>
              <a:rPr lang="ru-RU" sz="1400" dirty="0">
                <a:latin typeface="Georgia" panose="02040502050405020303" pitchFamily="18" charset="0"/>
              </a:rPr>
              <a:t>. руб.</a:t>
            </a:r>
          </a:p>
        </p:txBody>
      </p:sp>
    </p:spTree>
    <p:extLst>
      <p:ext uri="{BB962C8B-B14F-4D97-AF65-F5344CB8AC3E}">
        <p14:creationId xmlns:p14="http://schemas.microsoft.com/office/powerpoint/2010/main" val="404817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5948739"/>
              </p:ext>
            </p:extLst>
          </p:nvPr>
        </p:nvGraphicFramePr>
        <p:xfrm>
          <a:off x="551384" y="836712"/>
          <a:ext cx="1123324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368" y="202630"/>
            <a:ext cx="11377264" cy="850106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Основные параметры бюджета на 20</a:t>
            </a:r>
            <a:r>
              <a:rPr lang="en-US" sz="1400" dirty="0" smtClean="0">
                <a:latin typeface="Georgia" panose="02040502050405020303" pitchFamily="18" charset="0"/>
              </a:rPr>
              <a:t>2</a:t>
            </a:r>
            <a:r>
              <a:rPr lang="ru-RU" sz="1400" dirty="0">
                <a:latin typeface="Georgia" panose="02040502050405020303" pitchFamily="18" charset="0"/>
              </a:rPr>
              <a:t>5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>
                <a:latin typeface="Georgia" panose="02040502050405020303" pitchFamily="18" charset="0"/>
              </a:rPr>
              <a:t>год и плановый период </a:t>
            </a:r>
            <a:r>
              <a:rPr lang="ru-RU" sz="1400" dirty="0" smtClean="0">
                <a:latin typeface="Georgia" panose="02040502050405020303" pitchFamily="18" charset="0"/>
              </a:rPr>
              <a:t>2026 </a:t>
            </a:r>
            <a:r>
              <a:rPr lang="ru-RU" sz="1400" dirty="0">
                <a:latin typeface="Georgia" panose="02040502050405020303" pitchFamily="18" charset="0"/>
              </a:rPr>
              <a:t>и </a:t>
            </a:r>
            <a:r>
              <a:rPr lang="ru-RU" sz="1400" dirty="0" smtClean="0">
                <a:latin typeface="Georgia" panose="02040502050405020303" pitchFamily="18" charset="0"/>
              </a:rPr>
              <a:t>2027 </a:t>
            </a:r>
            <a:r>
              <a:rPr lang="ru-RU" sz="1400" dirty="0">
                <a:latin typeface="Georgia" panose="02040502050405020303" pitchFamily="18" charset="0"/>
              </a:rPr>
              <a:t>гг. в сравнении с фактическим исполнением </a:t>
            </a:r>
            <a:r>
              <a:rPr lang="ru-RU" sz="1400" dirty="0" smtClean="0">
                <a:latin typeface="Georgia" panose="02040502050405020303" pitchFamily="18" charset="0"/>
              </a:rPr>
              <a:t>2022-2024 годов, </a:t>
            </a:r>
            <a:r>
              <a:rPr lang="ru-RU" sz="1400" dirty="0" smtClean="0">
                <a:latin typeface="Georgia" panose="02040502050405020303" pitchFamily="18" charset="0"/>
              </a:rPr>
              <a:t>млн</a:t>
            </a:r>
            <a:r>
              <a:rPr lang="ru-RU" sz="1400" dirty="0">
                <a:latin typeface="Georgia" panose="02040502050405020303" pitchFamily="18" charset="0"/>
              </a:rPr>
              <a:t>. руб.</a:t>
            </a:r>
          </a:p>
        </p:txBody>
      </p:sp>
    </p:spTree>
    <p:extLst>
      <p:ext uri="{BB962C8B-B14F-4D97-AF65-F5344CB8AC3E}">
        <p14:creationId xmlns:p14="http://schemas.microsoft.com/office/powerpoint/2010/main" val="100343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0609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                                                                                   Муниципальный долг,  </a:t>
            </a:r>
            <a:r>
              <a:rPr lang="ru-RU" sz="1400" dirty="0" err="1" smtClean="0">
                <a:latin typeface="Georgia" panose="02040502050405020303" pitchFamily="18" charset="0"/>
              </a:rPr>
              <a:t>млн.руб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6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1271464" y="836712"/>
          <a:ext cx="10009112" cy="4968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98240" y="4556447"/>
            <a:ext cx="414046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Коммерческий кредит: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154,0 млн. руб. – кредит на дефицит 2021 года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250,0 млн. руб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на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года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550,0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млн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на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года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690,0 млн. руб. – 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на дефицит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года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820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,0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 кредит на дефицит 2025 года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54,2 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 кредит на погашение бюджетного кредита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80176" y="4941168"/>
            <a:ext cx="4320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долг на 01.01.2024 –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1 427,5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долг на 01.01.2025 – 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2 094,3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долг на 01.01.2026 –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04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Объем и структура муниципального внутреннего долга городского округа Домодедово   </a:t>
            </a:r>
            <a:r>
              <a:rPr lang="ru-RU" sz="1400" dirty="0" smtClean="0">
                <a:latin typeface="Georgia" panose="02040502050405020303" pitchFamily="18" charset="0"/>
              </a:rPr>
              <a:t>                         </a:t>
            </a:r>
            <a:r>
              <a:rPr lang="ru-RU" sz="1400" dirty="0" err="1">
                <a:latin typeface="Georgia" panose="02040502050405020303" pitchFamily="18" charset="0"/>
              </a:rPr>
              <a:t>млн.руб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235712980"/>
              </p:ext>
            </p:extLst>
          </p:nvPr>
        </p:nvGraphicFramePr>
        <p:xfrm>
          <a:off x="479376" y="1268760"/>
          <a:ext cx="10808847" cy="4712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21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87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2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2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21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52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5146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план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 год план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внутренний долг - 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748,1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1 427,5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1 159,3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2 771,1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2 974,0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2 974,0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8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ценные бумаги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9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Бюджетные кредиты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164,0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164,0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109,9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92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Кредиты коммерческих банков и иных кредитных организаций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435,0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900,0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2 518,3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2 974,0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2 974,0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гарантии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149,1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363,5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340,3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197,1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Предельный объем муниципального долга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x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обслуживание муниципального долга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18,5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31,2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45,9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300,0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728,0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806,0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69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53014" y="188640"/>
            <a:ext cx="9155554" cy="41805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1400" dirty="0" smtClean="0">
                <a:latin typeface="Georgia" panose="02040502050405020303" pitchFamily="18" charset="0"/>
              </a:rPr>
              <a:t>                                 </a:t>
            </a:r>
            <a:r>
              <a:rPr lang="ru-RU" sz="1400" dirty="0" smtClean="0">
                <a:latin typeface="Georgia" panose="02040502050405020303" pitchFamily="18" charset="0"/>
              </a:rPr>
              <a:t>Динамика </a:t>
            </a:r>
            <a:r>
              <a:rPr lang="ru-RU" sz="1400" dirty="0">
                <a:latin typeface="Georgia" panose="02040502050405020303" pitchFamily="18" charset="0"/>
              </a:rPr>
              <a:t>доходов </a:t>
            </a:r>
            <a:r>
              <a:rPr lang="ru-RU" sz="1400" dirty="0" smtClean="0">
                <a:latin typeface="Georgia" panose="02040502050405020303" pitchFamily="18" charset="0"/>
              </a:rPr>
              <a:t>2023-202</a:t>
            </a:r>
            <a:r>
              <a:rPr lang="ru-RU" sz="1400" dirty="0">
                <a:latin typeface="Georgia" panose="02040502050405020303" pitchFamily="18" charset="0"/>
              </a:rPr>
              <a:t>7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>
                <a:latin typeface="Georgia" panose="02040502050405020303" pitchFamily="18" charset="0"/>
              </a:rPr>
              <a:t>гг. 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200" dirty="0">
                <a:latin typeface="Georgia" panose="02040502050405020303" pitchFamily="18" charset="0"/>
              </a:rPr>
              <a:t>млн. руб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8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3712694"/>
              </p:ext>
            </p:extLst>
          </p:nvPr>
        </p:nvGraphicFramePr>
        <p:xfrm>
          <a:off x="299096" y="606698"/>
          <a:ext cx="10765456" cy="5630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480376" y="3047689"/>
            <a:ext cx="79208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13 954,7</a:t>
            </a:r>
            <a:endParaRPr lang="ru-RU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408368" y="3681318"/>
            <a:ext cx="93610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13 835,3</a:t>
            </a:r>
            <a:endParaRPr lang="ru-RU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84432" y="4317812"/>
            <a:ext cx="93610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192,6</a:t>
            </a:r>
            <a:endParaRPr lang="ru-RU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rot="10800000" flipV="1">
            <a:off x="2711624" y="4025424"/>
            <a:ext cx="720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+ 8,8%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69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38006933"/>
              </p:ext>
            </p:extLst>
          </p:nvPr>
        </p:nvGraphicFramePr>
        <p:xfrm>
          <a:off x="695400" y="854515"/>
          <a:ext cx="10530656" cy="2655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4245190"/>
              </p:ext>
            </p:extLst>
          </p:nvPr>
        </p:nvGraphicFramePr>
        <p:xfrm>
          <a:off x="911424" y="3532622"/>
          <a:ext cx="9361040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791745" y="363431"/>
            <a:ext cx="392893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доходов бюджета </a:t>
            </a:r>
            <a:r>
              <a:rPr lang="ru-RU" sz="1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2025 года,</a:t>
            </a:r>
            <a:endParaRPr lang="ru-RU" sz="14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7591071" y="363431"/>
            <a:ext cx="514350" cy="514350"/>
          </a:xfrm>
          <a:prstGeom prst="rect">
            <a:avLst/>
          </a:prstGeom>
        </p:spPr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%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415480" y="2204864"/>
            <a:ext cx="2376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793426" y="2197208"/>
            <a:ext cx="1078438" cy="2476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848246" y="2780928"/>
            <a:ext cx="15796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 flipV="1">
            <a:off x="6528048" y="2321029"/>
            <a:ext cx="1320198" cy="4598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495600" y="5517232"/>
            <a:ext cx="11209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3616532" y="4985830"/>
            <a:ext cx="1413568" cy="5314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848246" y="5251531"/>
            <a:ext cx="10199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528048" y="4985830"/>
            <a:ext cx="1320198" cy="2657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466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30048587"/>
              </p:ext>
            </p:extLst>
          </p:nvPr>
        </p:nvGraphicFramePr>
        <p:xfrm>
          <a:off x="1847528" y="692696"/>
          <a:ext cx="849694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Заголовок 3"/>
          <p:cNvSpPr>
            <a:spLocks noGrp="1"/>
          </p:cNvSpPr>
          <p:nvPr>
            <p:ph type="title"/>
          </p:nvPr>
        </p:nvSpPr>
        <p:spPr>
          <a:xfrm>
            <a:off x="2063552" y="260648"/>
            <a:ext cx="8640960" cy="432048"/>
          </a:xfrm>
        </p:spPr>
        <p:txBody>
          <a:bodyPr>
            <a:no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>
                <a:latin typeface="Georgia" panose="02040502050405020303" pitchFamily="18" charset="0"/>
              </a:rPr>
              <a:t>Структура налоговых доходов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ru-RU" sz="1400" dirty="0">
                <a:latin typeface="Georgia" panose="02040502050405020303" pitchFamily="18" charset="0"/>
              </a:rPr>
              <a:t>5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>
                <a:latin typeface="Georgia" panose="02040502050405020303" pitchFamily="18" charset="0"/>
              </a:rPr>
              <a:t>года, </a:t>
            </a:r>
            <a:r>
              <a:rPr lang="ru-RU" sz="1400" dirty="0" err="1">
                <a:latin typeface="Georgia" panose="02040502050405020303" pitchFamily="18" charset="0"/>
              </a:rPr>
              <a:t>млн.руб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183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909292" y="764704"/>
          <a:ext cx="835292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31504" y="260648"/>
            <a:ext cx="8630716" cy="360040"/>
          </a:xfrm>
        </p:spPr>
        <p:txBody>
          <a:bodyPr>
            <a:no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>
                <a:latin typeface="Georgia" panose="02040502050405020303" pitchFamily="18" charset="0"/>
              </a:rPr>
              <a:t>Структура неналоговых доходов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ru-RU" sz="1400" dirty="0">
                <a:latin typeface="Georgia" panose="02040502050405020303" pitchFamily="18" charset="0"/>
              </a:rPr>
              <a:t>5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>
                <a:latin typeface="Georgia" panose="02040502050405020303" pitchFamily="18" charset="0"/>
              </a:rPr>
              <a:t>года, </a:t>
            </a:r>
            <a:r>
              <a:rPr lang="ru-RU" sz="1400" dirty="0" err="1">
                <a:latin typeface="Georgia" panose="02040502050405020303" pitchFamily="18" charset="0"/>
              </a:rPr>
              <a:t>млн.руб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354775" y="2462904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6023992" y="1916833"/>
            <a:ext cx="61764" cy="720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3506903" y="1772816"/>
            <a:ext cx="2013033" cy="690090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499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408" y="188640"/>
            <a:ext cx="8147248" cy="562074"/>
          </a:xfrm>
        </p:spPr>
        <p:txBody>
          <a:bodyPr>
            <a:normAutofit/>
          </a:bodyPr>
          <a:lstStyle/>
          <a:p>
            <a:pPr marL="137160"/>
            <a:r>
              <a:rPr lang="ru-RU" sz="1400" dirty="0">
                <a:latin typeface="Georgia" panose="02040502050405020303" pitchFamily="18" charset="0"/>
              </a:rPr>
              <a:t>Глоссарий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5400" y="836712"/>
            <a:ext cx="10729192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форма образования и расходования денежных средств, предназначенных для финансового обеспечения задач и функций местного самоуправления в городском округе Домодедово. 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поступающие в бюджет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городского округа Домодедово. К доходам бюджета относятся: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часть доходов граждан и организаций, которые они обязаны уплачивать государству (например земельный налог, налоги на имущество и т.д.);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платежи за пользование государственным и муниципальным имуществом, платежи в виде штрафов, санкций за нарушение законодательства;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пожертвования);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средства, предоставляемые одним бюджетом бюджетной системы Российской Федерации другому бюджету бюджетной системы Российской Федерации: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вид денежного пособия местным органам власти со стороны государства, выделяемого на определенный срок на конкретные цели; в отличие от дотации подлежит возврату в случае нецелевого использования или использования не в установленные ранее сроки;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межбюджетный трансферт, предоставляемый в целях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расходных обязательств нижестоящего бюджета;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межбюджетные трансферты, предоставляемые на безвозмездной и безвозвратной основе без установления направлений и (или) условий их использования.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выплачиваемые из бюджета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городского округа Домодедово.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расходов бюджета городского округа Домодедово над его доходами.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доходов бюджета городского округа Домодедово над его расходами. </a:t>
            </a:r>
          </a:p>
          <a:p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процесс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регламентируемая законодательством Российской Федерации деятельность органов местного самоуправления городского округа Домодедово и иных участников бюджетного процесса по составлению и рассмотрению проектов бюджета городского округа Домодедово, утверждению и исполнению бюджета городского округа Домодедово, контролю за его исполнением, осуществлению бюджетного учета, составлению, внешней проверке, рассмотрению и утверждению бюджетной отчетности. </a:t>
            </a:r>
          </a:p>
          <a:p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56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3384676"/>
              </p:ext>
            </p:extLst>
          </p:nvPr>
        </p:nvGraphicFramePr>
        <p:xfrm>
          <a:off x="551384" y="1124744"/>
          <a:ext cx="11233247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7448" y="332656"/>
            <a:ext cx="10090121" cy="648072"/>
          </a:xfrm>
        </p:spPr>
        <p:txBody>
          <a:bodyPr>
            <a:normAutofit/>
          </a:bodyPr>
          <a:lstStyle/>
          <a:p>
            <a:r>
              <a:rPr lang="ru-RU" altLang="ru-RU" sz="1050" dirty="0">
                <a:latin typeface="Georgia" panose="02040502050405020303" pitchFamily="18" charset="0"/>
              </a:rPr>
              <a:t>Изменение структуры налоговых и неналоговых доходов городского округа Домодедово за </a:t>
            </a:r>
            <a:r>
              <a:rPr lang="ru-RU" altLang="ru-RU" sz="1050" dirty="0" smtClean="0">
                <a:latin typeface="Georgia" panose="02040502050405020303" pitchFamily="18" charset="0"/>
              </a:rPr>
              <a:t>2023-2027 </a:t>
            </a:r>
            <a:r>
              <a:rPr lang="ru-RU" altLang="ru-RU" sz="1050" dirty="0">
                <a:latin typeface="Georgia" panose="02040502050405020303" pitchFamily="18" charset="0"/>
              </a:rPr>
              <a:t>гг.  </a:t>
            </a:r>
            <a:r>
              <a:rPr lang="ru-RU" altLang="ru-RU" sz="1050" dirty="0" smtClean="0">
                <a:latin typeface="Georgia" panose="02040502050405020303" pitchFamily="18" charset="0"/>
              </a:rPr>
              <a:t>                                           </a:t>
            </a:r>
            <a:r>
              <a:rPr lang="ru-RU" altLang="ru-RU" sz="1050" dirty="0">
                <a:latin typeface="Georgia" panose="02040502050405020303" pitchFamily="18" charset="0"/>
              </a:rPr>
              <a:t>(млн. руб.)</a:t>
            </a:r>
            <a:endParaRPr lang="ru-RU" sz="105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31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Удельный вес налоговых и неналоговых доходов на душу населения (руб./чел.)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4824467"/>
              </p:ext>
            </p:extLst>
          </p:nvPr>
        </p:nvGraphicFramePr>
        <p:xfrm>
          <a:off x="839416" y="980728"/>
          <a:ext cx="8229600" cy="5026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696400" y="2276872"/>
            <a:ext cx="20882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информации:</a:t>
            </a:r>
          </a:p>
          <a:p>
            <a:pPr marL="171450" indent="-171450">
              <a:buFontTx/>
              <a:buChar char="-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https://mosreg.ru/dokumenty/normotvorchestvo/vneseno-v-dumu/proekt-zakona-moskovskoi-oblasti-o-byudzete-moskovskoi-oblasti-na-2025-god-i-na-planovyi-period-2026-i-2027-godov?ysclid=m3wr24sebh68167962 /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(Открытый бюджет Московской области)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http://budget.admhimki.ru/byudzhet/reshenie-o-byudzhete/resheniya-o-byudzhete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(Сайт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г.о.Химки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«Бюджет»)</a:t>
            </a:r>
          </a:p>
          <a:p>
            <a:pPr marL="171450" indent="-171450">
              <a:buFontTx/>
              <a:buChar char="-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www.balfin.ru/wp-content/uploads/2024/11/budget_dlya_grazhdan_2024.pdf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(Сайт Финансового управления Администрации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г.о.Балашиха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https://volok-go.ru/?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ysclid=m3wtfngsbz642152239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(Сайт Администрации городского округа Волоколамск)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03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6209373"/>
              </p:ext>
            </p:extLst>
          </p:nvPr>
        </p:nvGraphicFramePr>
        <p:xfrm>
          <a:off x="839416" y="980728"/>
          <a:ext cx="1072919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7448" y="260648"/>
            <a:ext cx="8568952" cy="529568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Изменение структуры межбюджетных трансфертов в </a:t>
            </a:r>
            <a:r>
              <a:rPr lang="ru-RU" altLang="ru-RU" sz="1400" dirty="0" smtClean="0">
                <a:latin typeface="Georgia" panose="02040502050405020303" pitchFamily="18" charset="0"/>
              </a:rPr>
              <a:t>2023-202</a:t>
            </a:r>
            <a:r>
              <a:rPr lang="ru-RU" altLang="ru-RU" sz="1400" dirty="0">
                <a:latin typeface="Georgia" panose="02040502050405020303" pitchFamily="18" charset="0"/>
              </a:rPr>
              <a:t>7</a:t>
            </a:r>
            <a:r>
              <a:rPr lang="ru-RU" altLang="ru-RU" sz="1400" dirty="0" smtClean="0">
                <a:latin typeface="Georgia" panose="02040502050405020303" pitchFamily="18" charset="0"/>
              </a:rPr>
              <a:t> </a:t>
            </a:r>
            <a:r>
              <a:rPr lang="ru-RU" altLang="ru-RU" sz="1400" dirty="0">
                <a:latin typeface="Georgia" panose="02040502050405020303" pitchFamily="18" charset="0"/>
              </a:rPr>
              <a:t>гг. (млн.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23592" y="980728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6 790,9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47728" y="980728"/>
            <a:ext cx="7920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6 585,1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1864" y="1746842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555,2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0" y="1746842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901,1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20135" y="2132856"/>
            <a:ext cx="10081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810,6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93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37551233"/>
              </p:ext>
            </p:extLst>
          </p:nvPr>
        </p:nvGraphicFramePr>
        <p:xfrm>
          <a:off x="767408" y="671192"/>
          <a:ext cx="10657185" cy="5422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32209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</a:t>
                      </a:r>
                      <a:b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(2025)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7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НАЛОГИ НА ПРИБЫЛЬ,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2 132 735,6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2 810 456,87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3 085 370,0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3 472 072,0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3 947 777,0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8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2 132 735,6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2 810 456,87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3 085 370,0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3 472 072,0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3 947 777,0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6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 на доходы физических лиц с доходов, источником которых является налоговый агент, за исключением доходов, в отношении которых исчисление и уплата налога осуществляются в соответствии со статьями 227, 227.1 и 228 Налогового кодекса Российской Федерации, а также доходов от долевого участия в организации, полученных физическим лицом - налоговым резидентом Российской Федерации в виде дивидендов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1 698 198,5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2 072 972,01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2 441 468,5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2 783 014,4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3 219 376,5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77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 на доходы физических лиц с доходов, полученных от осуществления деятельности физическими лицами, зарегистрированными в качестве индивидуальных предпринимателей, нотариусов, занимающихся частной практикой, адвокатов, учредивших адвокатские кабинеты, и других лиц, занимающихся частной практикой в соответствии со статьей 227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3 048,9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4 678,70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4 628,1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5 208,1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5 921,7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16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 на доходы физических лиц с доходов, полученных физическими лицами в соответствии со статьей 228 Налогового кодекса Российской Федерации (за исключением доходов от долевого участия в организации, полученных физическим лицом - налоговым резидентом Российской Федерации в виде дивидендов)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17 976,9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42 275,74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58 500,0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39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 на доходы физических лиц в части суммы налога, превышающей 650 000 рублей, относящейся к части налоговой базы, превышающей 5 000 000 рублей (за исключением налога на доходы физических лиц с сумм прибыли контролируемой иностранной компании, в том числе фиксированной прибыли контролируемой иностранной компании, а также налога на доходы физических лиц в отношении доходов от долевого участия в организации, полученных физическим лицом - налоговым резидентом Российской Федерации в виде дивидендов)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127 174,7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188 993,06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182 036,8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204 852,3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232 918,8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132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 на доходы физических лиц в отношении доходов от долевого участия в организации, полученных физическим лицом - налоговым резидентом Российской Федерации в виде дивидендов (в части суммы налога, не превышающей 650 000 рублей)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38 118,9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51 714,59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55 536,7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62 497,3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71 060,0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108266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79585566"/>
              </p:ext>
            </p:extLst>
          </p:nvPr>
        </p:nvGraphicFramePr>
        <p:xfrm>
          <a:off x="695400" y="673670"/>
          <a:ext cx="10801198" cy="5131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3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2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37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2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153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37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08342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(2025)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91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 на доходы физических лиц в отношении доходов от долевого участия в организации, полученных физическим лицом - налоговым резидентом Российской Федерации в виде дивидендов (в части суммы налога, превышающей 650 000 рублей)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246 186,0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447 617,98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350 200,0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7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НАЛОГИ НА ТОВАРЫ (РАБОТЫ, УСЛУГИ), РЕАЛИЗУЕМЫЕ НА ТЕРРИТОРИИ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117 892,4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113 513,96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117 706,0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124</a:t>
                      </a:r>
                      <a:r>
                        <a:rPr lang="en-US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964,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138 180,0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9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117 892,4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113 513,96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117 706,0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124</a:t>
                      </a:r>
                      <a:r>
                        <a:rPr lang="en-US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964,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138 180,0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48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уплаты акцизов на дизельное топливо,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61 086,5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58 645,37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563,0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65 423,0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72 232,0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676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уплаты акцизов на моторные масла для дизельных и (или) карбюраторных (инжекторных) двигателей,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338,85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277,0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303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335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48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уплаты акцизов на автомобильный бензин,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63 137,6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60 913,22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62 172,0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65 746,0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72 530,0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428841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2883152"/>
              </p:ext>
            </p:extLst>
          </p:nvPr>
        </p:nvGraphicFramePr>
        <p:xfrm>
          <a:off x="695400" y="673670"/>
          <a:ext cx="10657185" cy="5592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23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971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(2025)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уплаты акцизов на прямогонный бензин,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-6 650,8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-6 383,47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-6 306,0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508,0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917,0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НАЛОГИ НА СОВОКУПНЫЙ ДОХОД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992 257,2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1 401 779,97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1 795 225,0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2 089 223,0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2 546 443,0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957 266,8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1 295 354,86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1 579 960,0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1 932 031,0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2 373 060,0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Налог, взимаемый с налогоплательщиков, выбравших в качестве объекта налогообложения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781 337,3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1 065 358,69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1 325 567,2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1 624 265,4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2 006 218,1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Налог, взимаемый с налогоплательщиков, выбравших в качестве объекта налогообложения доходы, уменьшенные на величину расходов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175 910,8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229 243,74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254 392,8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307 765,6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366 841,9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38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34 483,4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102 038,88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210 337,0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151 791,0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167 480,0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Налог, взимаемый в связи с применением патентной системы налогообложения, зачисляемый в бюджеты городских округов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34 483,4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102 038,88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210 337,0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151 791,0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167 480,0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Налог, взимаемый в связи с применением специального налогового режима "Автоматизированная упрощенная система налогообложения"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1 930,2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4 065,69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4 928,0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5 401,0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5 903,0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5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Налог, взимаемый в связи с применением специального налогового режима "Автоматизированная упрощенная система налогообложения" (сумма платежа (перерасчеты, недоимка и задолженность по соответствующему платежу, в том числе по отмененному)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1 930,2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4 065,69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4 928,0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5 401,0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5 903,0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5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НАЛОГИ НА ИМУЩЕСТВО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1 762 700,1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2 637 998,35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2 521 307,0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2 609 840,0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2 658 393,0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320 704,8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360 535,33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387 752,0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430 500,0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480 143,0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635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 на имущество физических лиц, взимаемый по ставкам, применяемым к объектам налогообложения, расположенным в границах городских округов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320 704,8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360 535,33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387 752,0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430 500,0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480 143,0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98887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5099961"/>
              </p:ext>
            </p:extLst>
          </p:nvPr>
        </p:nvGraphicFramePr>
        <p:xfrm>
          <a:off x="695400" y="673670"/>
          <a:ext cx="10657185" cy="4918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971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(2025)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Земельный налог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1 441 995,4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2 277 463,02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2 133 555,0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2 179 340,0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2 178 250,0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Земельный налог с организаций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925 211,1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1 644 196,71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1 556 055,0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1 599 340,0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1 598 250,0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Земельный налог с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516 784,3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633 145,58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577 500,0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ГОСУДАРСТВЕННАЯ ПОШЛИНА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112 807,5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110 192,52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86 104,0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90 631,0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95 341,0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Государственная пошлина по делам, рассматриваемым в судах общей юрисдикции, мировыми судьями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112 557,5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109 837,52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86 054,0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90 581,0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95 291,0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38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Государственная пошлина по делам, рассматриваемым в судах общей юрисдикции, мировыми судьями (за исключением Верховного Суда Российской Федерации)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112 557,5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109 837,52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86 054,0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90 581,0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95 291,0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Государственная пошлина за государственную регистрацию, а также за совершение прочих юридически значимых действий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Государственная пошлина за выдачу разрешения на установку рекламной конструкции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5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491 516,1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615 445,03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484 426,0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486 363,0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488 378,0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5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Доходы, получаемые в виде арендной либо иной платы за передачу в возмездное пользование государственного и муниципального имущества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443 871,5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506 635,91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437 886,0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439 823,0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441 838,0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17725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08807710"/>
              </p:ext>
            </p:extLst>
          </p:nvPr>
        </p:nvGraphicFramePr>
        <p:xfrm>
          <a:off x="767408" y="673670"/>
          <a:ext cx="10585177" cy="5059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7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2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11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32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90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11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73760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(2025)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58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Доходы, получаемые в виде арендной платы за земельные участки, государственная собственность на которые не разграничена, а также средства от продажи права на заключение договоров аренды указанных земельных участков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319 429,6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391 091,26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338 824,0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338 824,0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338 824,0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26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Доходы, получаемые в виде арендной платы за земли после разграничения государственной собственности на землю, а также средства от продажи права на заключение договоров аренды указанных земельных участков (за исключением земельных участков бюджетных и автономных учреждений)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67 718,2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64 634,60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50 630,0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50 630,0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50 630,0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5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сдачи в аренду имущества, составляющего государственную (муниципальную) казну (за исключением земельных участков)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56 101,6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50 910,04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48 432,0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50 369,0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52 384,0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Плата по соглашениям об установлении сервитута в отношении земельных участков, находящихся в государственной или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-281,4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1 155,58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2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Плата по соглашениям об установлении сервитута в отношении земельных участков,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-281,4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280,0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526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Прочие доходы от использования имущества и прав, находящихся в государственной и муниципальной собственности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47 845,9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107 557,42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46 470,0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46 470,0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46 470,0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140215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11321371"/>
              </p:ext>
            </p:extLst>
          </p:nvPr>
        </p:nvGraphicFramePr>
        <p:xfrm>
          <a:off x="695401" y="673670"/>
          <a:ext cx="10657185" cy="5696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28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11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2495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(2025)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Прочие поступления от использования имущества, находящегося в государственной и муниципальной собственности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32 963,2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42 295,93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37 425,0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37 420,0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37 420,0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Плата, поступившая в рамках договора за предоставление права на размещение и эксплуатацию нестационарного торгового объекта, установку и эксплуатацию рекламных конструкций на землях или земельных участках, находящихся в государственной или муниципальной собственности, и на землях или земельных участках,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14 882,7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65 261,49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9 045,0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9 050,0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9 050,0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ПЛАТЕЖИ ПРИ ПОЛЬЗОВАНИИ ПРИРОДНЫМИ РЕСУРСАМИ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33 513,8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44 319,24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44 652,0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44 652,0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44 652,0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2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Плата за негативное воздействие на окружающую среду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33 513,8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44 319,24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44 652,0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44 652,0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44 652,0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2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Плата за выбросы загрязняющих веществ в атмосферный воздух стационарными объектами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1 738,4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5 310,09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64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Плата за сбросы загрязняющих веществ в водные объекты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30 014,1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37 756,10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42 152,0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42 152,0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42 152,0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45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Плата за размещение отходов производства и потребления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1 761,2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1 253,05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964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111 993,0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56 861,75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8 300,0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8 750,0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7 850,0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265757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20761642"/>
              </p:ext>
            </p:extLst>
          </p:nvPr>
        </p:nvGraphicFramePr>
        <p:xfrm>
          <a:off x="695401" y="673671"/>
          <a:ext cx="10873208" cy="5906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8824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(2025)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5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оказания платных услуг (работ)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10 968,0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15 979,04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8 300,0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8 750,0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7 850,0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0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Прочие доходы от оказания платных услуг (работ)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10 960,8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15 979,04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8 300,0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8 750,0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7 850,0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80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371 769,6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615 619,36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5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продажи квартир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2 809,0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1 750,41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5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продажи квартир, находящихся в собственности городских округов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2 809,0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1 750,41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1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реализации имущества, находящегося в государственной и муниципальной собственности (за исключением движимого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1 888,5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217,94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4 950,0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4 950,0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4 950,0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1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реализации имущества, находящегося в собственности городских округов (за исключением движимого имущества муниципальных бюджетных и автономных учреждений, а также имущества муниципальных унитарных предприятий, в том числе казенных), в части реализации основных средств по указанному имуществу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1 888,5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217,94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4 950,0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4 950,0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4 950,0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39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продажи земельных участков, находящихся в государственной 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36 536,8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301 921,65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654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продажи земельных участков,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36 362,6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162 140,23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5 400,0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43370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274638"/>
            <a:ext cx="8147248" cy="562074"/>
          </a:xfrm>
        </p:spPr>
        <p:txBody>
          <a:bodyPr>
            <a:normAutofit/>
          </a:bodyPr>
          <a:lstStyle/>
          <a:p>
            <a:pPr marL="137160"/>
            <a:r>
              <a:rPr lang="ru-RU" sz="1400" dirty="0">
                <a:latin typeface="Georgia" panose="02040502050405020303" pitchFamily="18" charset="0"/>
              </a:rPr>
              <a:t>Социально-экономические условия реализации бюджетной и налоговой политики Московской области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767408" y="980728"/>
            <a:ext cx="10585176" cy="5112568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Базируясь на ключевых параметрах прогноза социально - экономического развития городского округа Домодедово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2025-2026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годов, определены подходы к формированию бюджетной и налоговой политики округа и основные параметры бюджета городского округа Домодедово на трехлетний период. Бюджет сформирован на основе базового варианта прогноза, который отражает сложившуюся тенденцию развития экономики городского округа Домодедово.</a:t>
            </a:r>
          </a:p>
        </p:txBody>
      </p:sp>
    </p:spTree>
    <p:extLst>
      <p:ext uri="{BB962C8B-B14F-4D97-AF65-F5344CB8AC3E}">
        <p14:creationId xmlns:p14="http://schemas.microsoft.com/office/powerpoint/2010/main" val="118720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41093354"/>
              </p:ext>
            </p:extLst>
          </p:nvPr>
        </p:nvGraphicFramePr>
        <p:xfrm>
          <a:off x="695399" y="673670"/>
          <a:ext cx="10945216" cy="4962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01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31190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(2025)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продажи земельных участков, государственная собственность на которые разграничена (за исключением земельных участков бюджетных и автономных учреждений)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139 781,42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24 600,0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20 500,0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38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Плата за увеличение площади земельных участков, находящихся в частной собственности, в результате перераспределения таких земельных участков и земель (или) земельных участков, находящихся в государственной или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188 515,2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226 344,40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49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Плата за увеличение площади земельных участков, находящихся в частной собственности, в результате перераспределения таких земельных участков и земель (или) земельных участков,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188 515,2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222 488,43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52 250,0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47 500,0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Плата за увеличение площади земельных участков, находящихся в частной собственности, в результате перераспределения таких земельных участков и земельных участков после разграничения государственной собственности на землю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188 515,2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3 855,0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2 750,0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2 500,0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приватизации имущества, находящегося в государственной 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142 020,1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85 384,96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38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приватизации имущества, находящегося в собственности городских округов, в части приватизации нефинансовых активов имущества казны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142 020,1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85 384,96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02682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23683248"/>
              </p:ext>
            </p:extLst>
          </p:nvPr>
        </p:nvGraphicFramePr>
        <p:xfrm>
          <a:off x="695399" y="673670"/>
          <a:ext cx="10945216" cy="5047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1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55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16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95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55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31190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(2025)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ШТРАФЫ, САНКЦИИ, ВОЗМЕЩЕНИЕ УЩЕРБА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65 684,0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54 284,56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22 505,0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22 505,0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22 505,0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8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Штрафы, неустойки, пени, уплаченные в соответствии с законом или договором в случае неисполнения или ненадлежащего исполнения обязательств перед государственным (муниципальным) органом, органом управления государственным внебюджетным фондом, казенным учреждением, Центральным банком Российской Федерации, иной организацией, действующей от имени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10 853,3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28 729,37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14 630,0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14 630,0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14 630,0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Иные штрафы, неустойки, пени, уплаченные в соответствии с законом или договором в случае неисполнения или ненадлежащего исполнения обязательств перед государственным (муниципальным) органом, казенным учреждением, Центральным банком Российской Федерации, государственной корпорацией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10 853,3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28 729,37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14 630,0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14 630,0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14 630,0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Платежи в целях возмещения причиненного ущерба (убытков)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4 908,4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12 696,15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7 875,0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7 875,0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7 875,0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Платежи по искам о возмещении ущерба, а также платежи, уплачиваемые при добровольном возмещении ущерба, причиненного муниципальному имуществу городского округа (за исключением имущества, закрепленного за муниципальными бюджетными (автономными) учреждениями, унитарными предприятиями)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4 765,2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12 696,15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7 875,0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7 875,0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7 875,0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38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36 129,2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68 642,89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4 534,0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4 572,0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4 572,0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65659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54961666"/>
              </p:ext>
            </p:extLst>
          </p:nvPr>
        </p:nvGraphicFramePr>
        <p:xfrm>
          <a:off x="695400" y="679866"/>
          <a:ext cx="10945216" cy="4983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1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55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16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95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55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31190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(2025)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36 011,7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68 642,89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4 534,0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4 572,0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4 572,0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Прочие неналоговые доходы бюджетов городских округов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36 011,7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68 642,89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4 534,0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4 572,0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4 572,0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6 777 244,9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6 663 490,07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5 325 544,4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4 690 545,3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4 336 500,8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6 790 933,4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6 585 062,82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5 325 544,4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4 690 545,3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4 336 500,8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Субсидии бюджетам бюджетной системы Российской Федерации (межбюджетные субсидии)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3 188 115,7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2 590 686,29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1 376 430,7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751 910,4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503 455,6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2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Субвенции бюджетам бюджетной системы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3 497 913,6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3 915 713,53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3 631 783,6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3 643 736,7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3 643 330,2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41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48 858,8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65 145,00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317 330,1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294 898,2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189 715,0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Прочие межбюджетные трансферты, передаваемые бюджетам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48 858,8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65 145,00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222 856,6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199 375,0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189 715,0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ИТОГО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13 007 540,5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15 192 604,43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13 599 194,4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13 738 597,3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14 377 299,8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75305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Информация о налоговых ставках и льготах по земельному налогу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884459"/>
              </p:ext>
            </p:extLst>
          </p:nvPr>
        </p:nvGraphicFramePr>
        <p:xfrm>
          <a:off x="623392" y="432047"/>
          <a:ext cx="10873207" cy="62650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77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0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51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10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31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льготы, установленные в городском округе Домодедово дополнительно к льготам, предусмотренным Налоговым кодексом Российской Федерации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4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земель и (или) вид разрешенного использования земельного участка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4738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</a:t>
                      </a:r>
                      <a:r>
                        <a:rPr lang="ru-RU" sz="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установлении и введении в действие земельного налога»</a:t>
                      </a:r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25.09.2007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№1-4/53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изменениями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22.02.2008 №1-4/77, 14.07.2009 №1-4/200, от 31.03.2010 № 1-4/271,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29.09.2010 № 1-4/320, от 16.08.2011 № 1-4/387, от 11.11.2011 № 1-4/404,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11.10.2012 № 1-4/482, от 10.10.2013 №1-4/540, от 22.11.2013 №1-4/549, от 25.07.2014 №1-4/601, от 12.11.2014 №1-4/615, от 17.12.2014 №1-4/629, от 02.03.2015 №1-4/646, от 22.06.2015 №1-4/661, от 21.08.2015 №1-4/675, от 22.10.2015 №1-4/686, от 09.12.2015 №1-4/697, от 12.12.2016 №1-4/751, от 17.11.2017 №1-4/842, от 20.12.2017 №1-4/854, от 21.02.2019 №1-4/948, от 13.09.2019 №1-4/991, от 14.11.2019 №1-4/999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13.11.2020 №1-4/1083, от 23.07.2021 №1-4/1141, от 25.10.2021 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№1-4/1173, от 02.06.2022 № 1-4/1226,  от 17.02.2023 №1-4/1312, от 24.01.2024 №1-4/1411</a:t>
                      </a: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отнесенных к землям сельскохозяйственного назначения или к землям в составе зон сельскохозяйственного использования в населенных пунктах и используемых для сельскохозяйственного производства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6">
                  <a:txBody>
                    <a:bodyPr/>
                    <a:lstStyle/>
                    <a:p>
                      <a:pPr algn="l" fontAlgn="t"/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100 %: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ветераны и инвалиды Великой Отечественной войны, а также ветераны и инвалиды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-Герои Советского Союза, Герои Российской Федерации, полные кавалеры ордена Славы;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инвалиды I и II групп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l" fontAlgn="t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инвалиды с детства, дети-инвалиды;</a:t>
                      </a:r>
                      <a: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имеющие право на получение социальной поддержки в соответствии с Законом Российской Федерации "О  социальной защите граждан,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подвергшихся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воздействию радиации вследствие катастрофы на Чернобыльской АЭС" (в редакции Закона Российской Федерации от 18 июня 1992 года N 3061-1), в соответствии с Федеральным законом от 26 ноября 1998 года N 175-ФЗ "О социальной защите граждан Российской Федерации, подвергшихся воздействию радиации вследствие аварии в 1957 году на  производственном объединении "Маяк" и сбросов радиоактивных отходов в реку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законом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полигоне", а также участники предотвращения Карибского кризиса 1962 года;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принимавшие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технику;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бывшие несовершеннолетние узники фашизма</a:t>
                      </a:r>
                    </a:p>
                    <a:p>
                      <a:pPr marL="171450" indent="-171450" algn="l" fontAlgn="t">
                        <a:buFontTx/>
                        <a:buChar char="-"/>
                      </a:pP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Герои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Социалистического Труда, полные кавалеры ордена Трудовой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Славы;</a:t>
                      </a:r>
                    </a:p>
                    <a:p>
                      <a:pPr marL="171450" indent="-171450" algn="l" fontAlgn="t">
                        <a:buFontTx/>
                        <a:buChar char="-"/>
                      </a:pP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граждане, призванные на военную службу по мобилизации в Вооруженные Силы Российской Федерации или проходящие военную службу по контракту.</a:t>
                      </a:r>
                      <a: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50%: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члены семей погибших (умерших) инвалидов войны, участников Великой Отечественной войны, ветеранов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труженики тыла;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лет;</a:t>
                      </a:r>
                      <a: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граждане, которым присвоено звание "Почетный гражданин городского округа Домодедово", "Почетный гражданин города Домодедово", "Почетный гражданин Домодедовского района";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малоимущие семьи и малоимущие одиноко проживающие граждане, среднедушевой доход которых ниже величины прожиточного минимума, установленного в Московской области на душу населения;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пенсионеры, доход которых ниже двукратной величины прожиточного минимума, установленной в Московской области для пенсионеров.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лица, имеющие статус добровольных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пожарных</a:t>
                      </a:r>
                    </a:p>
                    <a:p>
                      <a:pPr marL="0" indent="0" algn="l" fontAlgn="t">
                        <a:buFontTx/>
                        <a:buNone/>
                      </a:pP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- организациям, осуществляющим деятельность в области информационных технологий </a:t>
                      </a:r>
                      <a:endParaRPr kumimoji="0" lang="en-US" sz="80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 fontAlgn="t">
                        <a:buFontTx/>
                        <a:buChar char="-"/>
                      </a:pPr>
                      <a:r>
                        <a:rPr lang="ru-RU" sz="800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Освобождаются </a:t>
                      </a: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налогообложения: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получатели средств бюджета городского округа Домодедово Московской области;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муниципальные бюджетные и автономные учреждения, получающие субсидию из бюджета городского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округа;</a:t>
                      </a:r>
                    </a:p>
                    <a:p>
                      <a:pPr marL="171450" indent="-171450" algn="l" fontAlgn="t">
                        <a:buFontTx/>
                        <a:buChar char="-"/>
                      </a:pP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государственные учреждения Московской области, вид деятельности которых направлен на сопровождение процедуры оформления права собственности Московской области на объекты недвижимости, включая земельные участки;</a:t>
                      </a:r>
                      <a:endParaRPr lang="en-US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 ассоциации, в том числе некоммерческие партнерства, а также товарищества собственников недвижимости - в отношении земельных участков, границы которых установлены в соответствии с земельным законодательством, и расположенных в границах территорий ведения гражданами садоводства, огородничества, дачного или индивидуального жилищного строительства для собственных нужд, на которых размещены объекты инженерной, социальной и транспортной инфраструктуры, относящиеся к имуществу общего пользования;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некоммерческие организации – в отношении земельных участков, имеющих вид разрешенного использования охота и рыбалка.</a:t>
                      </a:r>
                      <a:endParaRPr kumimoji="0" lang="en-US" sz="80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Резиденты</a:t>
                      </a:r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особой экономической зоны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12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занятых жилищным фондом и объектами инженерной инфраструктуры жилищно-коммунального комплекса (за исключением доли в праве на земельный участок, приходящейся на объект, не относящийся к жилищному фонду и к объектам инженерной инфраструктуры жилищно-коммунального комплекса) или приобретенных (предоставленных) для жилищного строительства (за исключением земельных участков, приобретенных (предоставленных) для индивидуального жилищного строительства, используемых в предпринимательской деятельности)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000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используемых в предпринимательской деятельности, приобретенных (предоставленных) для ведения личного подсобного хозяйства, садоводства или огородничества, а также земельных участков общего назначения, предусмотренных Федеральным законом от 29 июля 2017 года N 217-ФЗ "О ведении гражданами садоводства и огородничества для собственных нужд и о внесении изменений в отдельные законодательные акты Российской Федерации»</a:t>
                      </a:r>
                    </a:p>
                    <a:p>
                      <a:pPr algn="l" fontAlgn="ctr"/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5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ограниченные в обороте в соответствии с законодательством Российской Федерации, предоставленные для обеспечения обороны, безопасности и таможенных нужд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70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приобретенных (предоставленных) для индивидуального и кооперативного гаражного строительства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17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98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408" y="116632"/>
            <a:ext cx="10513167" cy="706090"/>
          </a:xfrm>
        </p:spPr>
        <p:txBody>
          <a:bodyPr>
            <a:noAutofit/>
          </a:bodyPr>
          <a:lstStyle/>
          <a:p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налоговых расходах в 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связи с предоставлением льгот, установленных Решением Совета депутатов городского округа Домодедово от 25.09.2007 №1-4/53 (с учет. изм. и доп.) «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установлении и введении в действие земельного налога»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                                                                                                                     тыс. руб.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121308"/>
              </p:ext>
            </p:extLst>
          </p:nvPr>
        </p:nvGraphicFramePr>
        <p:xfrm>
          <a:off x="551384" y="980729"/>
          <a:ext cx="11377264" cy="55177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64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1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льготников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2024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2025</a:t>
                      </a:r>
                      <a:r>
                        <a:rPr lang="ru-RU" sz="10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2026 год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3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02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Герои Социалистического Труда, полные кавалеры ордена Трудовой Славы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7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инвалиды I и II групп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3 182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3 267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3 267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3 267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3 267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3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ветераны и инвалиды Великой Отечественной войны, а также ветераны и инвалиды боевых действий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607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физические лица, имеющие право на получение социальной поддержки в соответствии с </a:t>
                      </a:r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Законом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Российской Федерации "О социальной защите граждан, подвергшихся воздействию радиации вследствие катастрофы на Чернобыльской АЭС" (в редакции Закона Российской Федерации от 18 июня 1992 года N 3061-1), в соответствии с Федеральным </a:t>
                      </a:r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законом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от 26 ноября 1998 года N 175-ФЗ "О социальной защите граждан Российской Федерации, подвергшихся воздействию радиации вследствие аварии в 1957 году на производственном объединении "Маяк" и сбросов радиоактивных отходов в реку Теча" и в соответствии с Федеральным </a:t>
                      </a:r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законом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275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275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275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94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физические лица, принимавшие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объектах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28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28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28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094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технику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инвалиды с детства, дети-инвалиды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67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бывшие несовершеннолетние узники фашизма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3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члены семей погибших (умерших) инвалидов, участников Великой Отечественной войны, ветеранов боевых действий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936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труженики тыла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0,6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0,6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0,6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72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408" y="116632"/>
            <a:ext cx="10513167" cy="706090"/>
          </a:xfrm>
        </p:spPr>
        <p:txBody>
          <a:bodyPr>
            <a:noAutofit/>
          </a:bodyPr>
          <a:lstStyle/>
          <a:p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налоговых расходах в 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связи с предоставлением льгот, установленных Решением Совета депутатов городского округа Домодедово от 25.09.2007 №1-4/53 (с учет. изм. и доп.) «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установлении и введении в действие земельного налога»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                                                                                                                     тыс. руб.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260425"/>
              </p:ext>
            </p:extLst>
          </p:nvPr>
        </p:nvGraphicFramePr>
        <p:xfrm>
          <a:off x="551384" y="847825"/>
          <a:ext cx="11377264" cy="53016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27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84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84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7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9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79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1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льготников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2024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2025</a:t>
                      </a:r>
                      <a:r>
                        <a:rPr lang="ru-RU" sz="10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2026 год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02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лет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596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596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596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7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граждане, которым присвоено звание "Почетный гражданин городского округа Домодедово", "Почетный гражданин города Домодедово", "Почетный гражданин Домодедовского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района»</a:t>
                      </a:r>
                    </a:p>
                    <a:p>
                      <a:pPr algn="just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3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малоимущие семьи и малоимущие одиноко проживающие граждане, среднедушевой доход которых ниже величины прожиточного минимума, установленного в Московской области на душу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населения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42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получатели средств бюджета городского округа Домодедово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3 811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3 811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муниципальные бюджетные и автономные учреждения, получающим субсидию из бюджета городского округа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92 096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90 099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90 099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90 099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90 099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.Организацией получен документ о государственной аккредитации осуществляющей деятельность в области информационных технологий, в порядке, установленном Правительством Российской Федерации.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67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садоводческие, огороднические, дачные некоммерческие объединения граждан, некоммерческие партнерства - в отношении земельных участков (территорий) общего пользования, в том числе находящихся в общей долевой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собственности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52 325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71 535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71 535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71 535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71 535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3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некоммерческие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организации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– в отношении земельных участков, имеющих вид разрешенного использования охота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рыбалка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890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18864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Информация о налоговых ставках по налогу на имущество физических лиц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874763"/>
              </p:ext>
            </p:extLst>
          </p:nvPr>
        </p:nvGraphicFramePr>
        <p:xfrm>
          <a:off x="957772" y="764704"/>
          <a:ext cx="10322804" cy="4602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527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48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1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59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9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имущества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974">
                <a:tc row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«Об установлении налога на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имущество физических лиц»</a:t>
                      </a:r>
                    </a:p>
                    <a:p>
                      <a:pPr 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12.11.2014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№1-4/614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изменениями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14.06.2016 №1-4/716, от 12.02.2018 №1-4/867, от 13.11.2018 №1-4/920, от 14.11.2019 №1-4/1000, от 19.11.2021 №1-4/1178, от 23.10.2024 №1-4/1487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Квартира, часть квартиры, комната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Жилой дом, часть жилого дома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4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 незавершенного строительства в случае, если проектируемым назначением таких объектов является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66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Единые недвижимые комплексы, в состав которых входит хотя бы один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9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Гаражи 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машино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-места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63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Хозяйственные строения или сооружения, площадь каждого из которых не превышает 50 квадратных метров и которые расположены на земельных участках, предоставленных для ведения личного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подсобного хозяйства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огородничества, садоводства или индивидуального жилищного строительства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9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налогообложения, включенные в перечень, определяемый в соответствии с пунктом 7 статьи 378.2 Налогового кодекса Российской Федерации, объекты налогообложения, предусмотренные абзацем вторым пункта 10 статьи 378.2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3181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Объекты налогообложения, кадастровая стоимость каждого из которых превышает 300 млн. рублей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98197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Прочие объекты налогообложения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0,5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45797" y="5661248"/>
            <a:ext cx="67526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Решением Совета депутатов </a:t>
            </a:r>
            <a:r>
              <a:rPr lang="ru-RU" sz="12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2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установлении налога </a:t>
            </a:r>
            <a:r>
              <a:rPr lang="ru-RU" sz="12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имущество </a:t>
            </a:r>
            <a:r>
              <a:rPr lang="ru-RU" sz="12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лиц</a:t>
            </a:r>
            <a:r>
              <a:rPr lang="ru-RU" sz="12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12.11.2014 №1-4/614 не предусмотрено предоставление налоговых льгот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21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1336071"/>
              </p:ext>
            </p:extLst>
          </p:nvPr>
        </p:nvGraphicFramePr>
        <p:xfrm>
          <a:off x="1775520" y="836712"/>
          <a:ext cx="871296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578" name="TextBox 8"/>
          <p:cNvSpPr txBox="1">
            <a:spLocks noChangeArrowheads="1"/>
          </p:cNvSpPr>
          <p:nvPr/>
        </p:nvSpPr>
        <p:spPr bwMode="auto">
          <a:xfrm>
            <a:off x="4431601" y="332657"/>
            <a:ext cx="397095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dirty="0">
                <a:latin typeface="Georgia" pitchFamily="18" charset="0"/>
              </a:rPr>
              <a:t>Структура расходов бюджета </a:t>
            </a:r>
            <a:r>
              <a:rPr lang="ru-RU" sz="1400" b="1" dirty="0" smtClean="0">
                <a:latin typeface="Georgia" pitchFamily="18" charset="0"/>
              </a:rPr>
              <a:t>2025 </a:t>
            </a:r>
            <a:r>
              <a:rPr lang="ru-RU" sz="1400" b="1" dirty="0">
                <a:latin typeface="Georgia" pitchFamily="18" charset="0"/>
              </a:rPr>
              <a:t>года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135560" y="400506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063552" y="4869160"/>
            <a:ext cx="18001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10923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9026" y="-12619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Раздел бюджета «Общегосударственные вопросы»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369426" y="84139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7" name="Объект 4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479376" y="1003558"/>
          <a:ext cx="6855167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5787231" y="2442383"/>
            <a:ext cx="13888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5051976" y="2435624"/>
            <a:ext cx="735255" cy="231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Диаграмма 6"/>
          <p:cNvGraphicFramePr>
            <a:graphicFrameLocks/>
          </p:cNvGraphicFramePr>
          <p:nvPr>
            <p:extLst/>
          </p:nvPr>
        </p:nvGraphicFramePr>
        <p:xfrm>
          <a:off x="242888" y="5064125"/>
          <a:ext cx="11088687" cy="977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7646988" y="1052513"/>
            <a:ext cx="4281487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100" b="1" u="sng" dirty="0">
                <a:latin typeface="Times New Roman" pitchFamily="18" charset="0"/>
                <a:cs typeface="Times New Roman" pitchFamily="18" charset="0"/>
              </a:rPr>
              <a:t>Другие общегосударственные вопросы, в </a:t>
            </a:r>
            <a:r>
              <a:rPr lang="ru-RU" altLang="ru-RU" sz="1100" b="1" u="sng" dirty="0" err="1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altLang="ru-RU" sz="1100" b="1" u="sng" dirty="0">
                <a:latin typeface="Times New Roman" pitchFamily="18" charset="0"/>
                <a:cs typeface="Times New Roman" pitchFamily="18" charset="0"/>
              </a:rPr>
              <a:t>.:</a:t>
            </a:r>
          </a:p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Содержание 7-ми муниципальных казенных учреждений:</a:t>
            </a: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            МБУ «МФЦ»        -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245,9</a:t>
            </a: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         МКУ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«КРИТОЗ»  -  197,5</a:t>
            </a: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МКУ "РОЗ"           -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141,0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         МКУ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"ЦБ"             -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108,6 ( в </a:t>
            </a:r>
            <a:r>
              <a:rPr lang="ru-RU" altLang="ru-RU" sz="1100" dirty="0" err="1" smtClean="0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. ОБ – 3,7)</a:t>
            </a: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МКУ «УКС»         -    45,1 </a:t>
            </a: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         МКУ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«ДЕЗ»          -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24,2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МКУ "</a:t>
            </a:r>
            <a:r>
              <a:rPr lang="ru-RU" altLang="ru-RU" sz="1100" dirty="0" err="1">
                <a:latin typeface="Times New Roman" pitchFamily="18" charset="0"/>
                <a:cs typeface="Times New Roman" pitchFamily="18" charset="0"/>
              </a:rPr>
              <a:t>Домстат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"   -  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9,5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Содержание КУИ             -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170,2 (в т.ч. ОБ – 32,4)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муниципальных гарантий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43,2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60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579296" cy="56207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«Национальная безопасность и правоохранительная деятельность»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59826" y="765176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8" name="Объект 4"/>
          <p:cNvGraphicFramePr>
            <a:graphicFrameLocks/>
          </p:cNvGraphicFramePr>
          <p:nvPr>
            <p:extLst/>
          </p:nvPr>
        </p:nvGraphicFramePr>
        <p:xfrm>
          <a:off x="767408" y="765176"/>
          <a:ext cx="6408712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Объект 2"/>
          <p:cNvGraphicFramePr>
            <a:graphicFrameLocks/>
          </p:cNvGraphicFramePr>
          <p:nvPr>
            <p:extLst/>
          </p:nvPr>
        </p:nvGraphicFramePr>
        <p:xfrm>
          <a:off x="1797050" y="5013325"/>
          <a:ext cx="8137525" cy="93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7608888" y="1557338"/>
            <a:ext cx="4247752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1100" b="1" u="sng" dirty="0">
                <a:latin typeface="Times New Roman" pitchFamily="18" charset="0"/>
                <a:cs typeface="Times New Roman" pitchFamily="18" charset="0"/>
              </a:rPr>
              <a:t>Защита населения и территории от </a:t>
            </a:r>
            <a:r>
              <a:rPr lang="ru-RU" altLang="ru-RU" sz="1100" b="1" u="sng" dirty="0" smtClean="0">
                <a:latin typeface="Times New Roman" pitchFamily="18" charset="0"/>
                <a:cs typeface="Times New Roman" pitchFamily="18" charset="0"/>
              </a:rPr>
              <a:t>ЧС, ГО:</a:t>
            </a:r>
            <a:endParaRPr lang="ru-RU" altLang="ru-RU" sz="1100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Мероприятия ГО и ЧС                                            -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3,4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Развитие и совершенствование системы</a:t>
            </a: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оповещения населения                                           -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3,2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Содержание МКУ "ЕДДС"                                    -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32,4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b="1" u="sng" dirty="0">
                <a:latin typeface="Times New Roman" pitchFamily="18" charset="0"/>
                <a:cs typeface="Times New Roman" pitchFamily="18" charset="0"/>
              </a:rPr>
              <a:t>Другие вопросы в области </a:t>
            </a:r>
            <a:r>
              <a:rPr lang="ru-RU" altLang="ru-RU" sz="1100" b="1" u="sng" dirty="0" err="1">
                <a:latin typeface="Times New Roman" pitchFamily="18" charset="0"/>
                <a:cs typeface="Times New Roman" pitchFamily="18" charset="0"/>
              </a:rPr>
              <a:t>нац.безопасности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Обеспечение функций, связанных с</a:t>
            </a: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пожарной безопасностью                                        -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4,2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Мероприятия по антитеррористической</a:t>
            </a: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защищенности соц.значимых объектов                 -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1,6</a:t>
            </a: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Мероприятия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по обеспечению общественного</a:t>
            </a: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порядка и общественной безопасности                 -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2,3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Обеспечение деятельности общественных</a:t>
            </a: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формирований правоохранительной </a:t>
            </a: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направленности                                                      -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13,5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Развитие АПК «Безопасный регион»                   -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45,1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51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384" y="274638"/>
            <a:ext cx="8147248" cy="562074"/>
          </a:xfrm>
        </p:spPr>
        <p:txBody>
          <a:bodyPr>
            <a:normAutofit/>
          </a:bodyPr>
          <a:lstStyle/>
          <a:p>
            <a:pPr marL="137160"/>
            <a:r>
              <a:rPr lang="ru-RU" sz="1400" dirty="0">
                <a:latin typeface="Georgia" panose="02040502050405020303" pitchFamily="18" charset="0"/>
              </a:rPr>
              <a:t>Бюджетная политика городского округа Домодедово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695400" y="847800"/>
            <a:ext cx="10873208" cy="5029471"/>
          </a:xfrm>
        </p:spPr>
        <p:txBody>
          <a:bodyPr>
            <a:normAutofit fontScale="55000" lnSpcReduction="20000"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Основными задачами бюджетной политики при формировании бюджета городского округа Домодедово являются:</a:t>
            </a:r>
          </a:p>
          <a:p>
            <a:pPr marL="137160" indent="0" algn="just">
              <a:lnSpc>
                <a:spcPct val="120000"/>
              </a:lnSpc>
              <a:buNone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долгосрочной сбалансированности и устойчивости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доходного потенциала бюджета городского округа Домодедово;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безусловное исполнение принятых социальных обязательств;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Указов Президента России, направленных на решение неотложных проблем социально-экономического развития страны;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бюджетных расходов;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программно-целевого принципа планирования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предоставления государственных и муниципальных услуг;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открытости и прозрачности бюджетного процесса;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поддержание умеренной долговой нагрузки на бюджет городского округа.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Основные приоритеты расходов бюджета городского округа Домодедово  определены с учетом необходимости решения неотложных проблем экономического и социального развития, достижения целевых показателей, обозначенных в указах Президента Российской Федерации от 7 мая 2018 года.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12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536" y="34944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«Национальная экономика»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277351" y="188914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0" name="Объект 4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839416" y="789942"/>
          <a:ext cx="6709743" cy="3526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Объект 2"/>
          <p:cNvGraphicFramePr>
            <a:graphicFrameLocks/>
          </p:cNvGraphicFramePr>
          <p:nvPr>
            <p:extLst/>
          </p:nvPr>
        </p:nvGraphicFramePr>
        <p:xfrm>
          <a:off x="1738282" y="5214950"/>
          <a:ext cx="8137525" cy="93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7392144" y="836712"/>
            <a:ext cx="4248472" cy="4416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Транспорт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Доставка товаров в сельскую местность          -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3,4  (в т.ч.ОБ -  2,2)           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Организация транспортного обслуживания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населения                                                             -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4,1 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Дорожное хозяйство: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Содержание дорог и тротуаров                        -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558,2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Безопасность дорожного движения                 -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 60,0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Капитальный ремонт дорог                              -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 63,0   </a:t>
            </a: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Капитальный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ремонт дорог                              -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134,6  ГП - МБ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Ямочный ремонт дорог                             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20,0</a:t>
            </a: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ремонт дорог  с переходящим типом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окрытия  (щебень)                                            -      15,0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Ремонт дворовых территорий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(ГП)                 -        8,0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Проектирование на </a:t>
            </a:r>
            <a:r>
              <a:rPr lang="ru-RU" altLang="ru-RU" sz="1000" dirty="0" err="1" smtClean="0">
                <a:latin typeface="Times New Roman" pitchFamily="18" charset="0"/>
                <a:cs typeface="Times New Roman" pitchFamily="18" charset="0"/>
              </a:rPr>
              <a:t>кап.ремонт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моста</a:t>
            </a: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через </a:t>
            </a:r>
            <a:r>
              <a:rPr lang="ru-RU" altLang="ru-RU" sz="1000" dirty="0" err="1" smtClean="0">
                <a:latin typeface="Times New Roman" pitchFamily="18" charset="0"/>
                <a:cs typeface="Times New Roman" pitchFamily="18" charset="0"/>
              </a:rPr>
              <a:t>р.Рожайка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altLang="ru-RU" sz="1000" dirty="0" err="1" smtClean="0">
                <a:latin typeface="Times New Roman" pitchFamily="18" charset="0"/>
                <a:cs typeface="Times New Roman" pitchFamily="18" charset="0"/>
              </a:rPr>
              <a:t>Племхозский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проезд)           -        6,0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b="1" u="sng" dirty="0" smtClean="0">
                <a:latin typeface="Times New Roman" pitchFamily="18" charset="0"/>
                <a:cs typeface="Times New Roman" pitchFamily="18" charset="0"/>
              </a:rPr>
              <a:t>Связь </a:t>
            </a:r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и информатика: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Развитие информационно-</a:t>
            </a:r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коммуникац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-х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технологий                                                  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20,6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Другие вопросы в области </a:t>
            </a:r>
            <a:r>
              <a:rPr lang="ru-RU" altLang="ru-RU" sz="1000" b="1" u="sng" dirty="0" err="1">
                <a:latin typeface="Times New Roman" pitchFamily="18" charset="0"/>
                <a:cs typeface="Times New Roman" pitchFamily="18" charset="0"/>
              </a:rPr>
              <a:t>нац.экономики</a:t>
            </a:r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 Поддержка малого и среднего 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предпринимательства                                          -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0,5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Транспорт-ка в морг  умерших, не имеющих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близких по </a:t>
            </a:r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закл.судмедэкспертизы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                   -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11,0 (в т.ч. ОБ -  3,4)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 err="1" smtClean="0">
                <a:latin typeface="Times New Roman" pitchFamily="18" charset="0"/>
                <a:cs typeface="Times New Roman" pitchFamily="18" charset="0"/>
              </a:rPr>
              <a:t>Топогеодезия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, межевание, </a:t>
            </a:r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кадастр.земель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        -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0,6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Сельское хозяйство и рыболовство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Отлов и содержание безнадзорных 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животных                                                              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- 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8,2 - ОБ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77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6598" y="34944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«Жилищно-коммунальное хозяйство»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272589" y="188914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1" name="Объект 3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479376" y="404664"/>
          <a:ext cx="6696743" cy="2952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Объект 2"/>
          <p:cNvGraphicFramePr>
            <a:graphicFrameLocks/>
          </p:cNvGraphicFramePr>
          <p:nvPr>
            <p:extLst/>
          </p:nvPr>
        </p:nvGraphicFramePr>
        <p:xfrm>
          <a:off x="314152" y="4991968"/>
          <a:ext cx="8135938" cy="93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310446" y="642919"/>
            <a:ext cx="4468804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900" b="1" u="sng" dirty="0">
                <a:latin typeface="Times New Roman" pitchFamily="18" charset="0"/>
                <a:cs typeface="Times New Roman" pitchFamily="18" charset="0"/>
              </a:rPr>
              <a:t>Жилищное хозяйство:</a:t>
            </a: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Ремонт подъездов в МКЖД                                                            -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12,8  ГП - МБ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Содержание муниципального жилого фонда                               -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13,3</a:t>
            </a: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Переселение граждан из аварийного жилищного фонда            -    15,0 (ОБ – 9,7)</a:t>
            </a: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Установка газовых датчиков в квартирах МКЖД </a:t>
            </a:r>
            <a:r>
              <a:rPr lang="ru-RU" altLang="ru-RU" sz="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-   16,2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Взнос в Фонд капитального ремонта                                            -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31,5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b="1" u="sng" dirty="0">
                <a:latin typeface="Times New Roman" pitchFamily="18" charset="0"/>
                <a:cs typeface="Times New Roman" pitchFamily="18" charset="0"/>
              </a:rPr>
              <a:t>Коммунальное хозяйство, в </a:t>
            </a:r>
            <a:r>
              <a:rPr lang="ru-RU" altLang="ru-RU" sz="900" b="1" u="sng" dirty="0" err="1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altLang="ru-RU" sz="900" b="1" u="sng" dirty="0">
                <a:latin typeface="Times New Roman" pitchFamily="18" charset="0"/>
                <a:cs typeface="Times New Roman" pitchFamily="18" charset="0"/>
              </a:rPr>
              <a:t>.:</a:t>
            </a:r>
          </a:p>
          <a:p>
            <a:r>
              <a:rPr lang="ru-RU" altLang="ru-RU" sz="900" dirty="0" err="1">
                <a:latin typeface="Times New Roman" pitchFamily="18" charset="0"/>
                <a:cs typeface="Times New Roman" pitchFamily="18" charset="0"/>
              </a:rPr>
              <a:t>Стр-во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 ВЗУ в </a:t>
            </a:r>
            <a:r>
              <a:rPr lang="ru-RU" altLang="ru-RU" sz="900" dirty="0" err="1">
                <a:latin typeface="Times New Roman" pitchFamily="18" charset="0"/>
                <a:cs typeface="Times New Roman" pitchFamily="18" charset="0"/>
              </a:rPr>
              <a:t>мкр.Востряково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900" dirty="0" err="1">
                <a:latin typeface="Times New Roman" pitchFamily="18" charset="0"/>
                <a:cs typeface="Times New Roman" pitchFamily="18" charset="0"/>
              </a:rPr>
              <a:t>ул.Ледовская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                               -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70,4  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(в т.ч. ОБ -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45,7)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b="1" u="sng" dirty="0" smtClean="0">
                <a:latin typeface="Times New Roman" pitchFamily="18" charset="0"/>
                <a:cs typeface="Times New Roman" pitchFamily="18" charset="0"/>
              </a:rPr>
              <a:t>Благоустройство</a:t>
            </a:r>
            <a:r>
              <a:rPr lang="ru-RU" altLang="ru-RU" sz="900" b="1" u="sng" dirty="0">
                <a:latin typeface="Times New Roman" pitchFamily="18" charset="0"/>
                <a:cs typeface="Times New Roman" pitchFamily="18" charset="0"/>
              </a:rPr>
              <a:t>, в т.ч.:</a:t>
            </a: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Благоустройство сквера у ж/</a:t>
            </a:r>
            <a:r>
              <a:rPr lang="ru-RU" altLang="ru-RU" sz="9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 станции в </a:t>
            </a:r>
            <a:r>
              <a:rPr lang="ru-RU" altLang="ru-RU" sz="900" dirty="0" err="1" smtClean="0">
                <a:latin typeface="Times New Roman" pitchFamily="18" charset="0"/>
                <a:cs typeface="Times New Roman" pitchFamily="18" charset="0"/>
              </a:rPr>
              <a:t>мкр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Белые Столбы                                                                                  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   93,4 (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в т.ч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. ОБ -  60,6)</a:t>
            </a: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Содержание парков культуры и отдыха                                       -    33,6</a:t>
            </a: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Создание и ремонт пешеходных коммуникаций                        -       1,2</a:t>
            </a: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Расходы на модернизацию детских игровых площадок,</a:t>
            </a: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Установленных ранее с привлечением средств бюджета МО   -    14,4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МКУ «Специализированная служба </a:t>
            </a: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в сфере погребения»                                                                       -    90,0</a:t>
            </a: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Содержание мест общего пользования                                        -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436,8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Содержание и ремонт 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контейнерных площадок             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- 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38,7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Вывоз и захоронение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несанкционированных свалок                  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-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30,0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Содержание детских игровых площадок                                     - 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43,4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Содержание внутриквартальных дорог                                        -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  8,7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Ямочный ремонт дворовых территорий                                       -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15,0</a:t>
            </a: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Ремонт шахтных колодцев                                                             -      1,0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Плата за уличное освещение                                                          -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145,1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Содержание и ремонт уличного освещения                                 -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60,5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Реконструкция объектов уличного освещения                            -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20,0</a:t>
            </a: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Технологическое присоединение сетей уличного освещения    -      3,0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altLang="ru-RU" sz="900" dirty="0" err="1" smtClean="0">
                <a:latin typeface="Times New Roman" pitchFamily="18" charset="0"/>
                <a:cs typeface="Times New Roman" pitchFamily="18" charset="0"/>
              </a:rPr>
              <a:t>арх.худ.подсветки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 на здании Администрации       -      1,5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 err="1" smtClean="0">
                <a:latin typeface="Times New Roman" pitchFamily="18" charset="0"/>
                <a:cs typeface="Times New Roman" pitchFamily="18" charset="0"/>
              </a:rPr>
              <a:t>Гос.программа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«Светлый город»                                                   -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13,5 ГП - МБ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Замена </a:t>
            </a:r>
            <a:r>
              <a:rPr lang="ru-RU" altLang="ru-RU" sz="900" dirty="0" err="1">
                <a:latin typeface="Times New Roman" pitchFamily="18" charset="0"/>
                <a:cs typeface="Times New Roman" pitchFamily="18" charset="0"/>
              </a:rPr>
              <a:t>неэнергоэффективных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 светильников наружного</a:t>
            </a: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освещения                                                                                        -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60,0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Борьба 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с борщевиком 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-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3,0</a:t>
            </a: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Осуществление переданных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полномочий 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жилищному </a:t>
            </a: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контролю 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(надзору) за соблюдением гражданами </a:t>
            </a:r>
            <a:endParaRPr lang="ru-RU" altLang="ru-RU" sz="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требований 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правил пользования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газом                                           -     1,7  (в т.ч. ОБ -1,0)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87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3309" y="188640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«Охрана окружающей среды»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277351" y="342901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9" name="Объект 4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666712" y="857232"/>
          <a:ext cx="6293384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Объект 2"/>
          <p:cNvGraphicFramePr>
            <a:graphicFrameLocks/>
          </p:cNvGraphicFramePr>
          <p:nvPr>
            <p:extLst/>
          </p:nvPr>
        </p:nvGraphicFramePr>
        <p:xfrm>
          <a:off x="1697038" y="4775200"/>
          <a:ext cx="8137525" cy="935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5953124" y="1268760"/>
            <a:ext cx="5143537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гидротехнических сооружений                   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21,0</a:t>
            </a: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Организация мероприятий по охране окружающей среды                -   1,6</a:t>
            </a: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Сбор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отходов на лесных участках,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транспортировка, утилизация   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0,8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- ОБ</a:t>
            </a:r>
          </a:p>
          <a:p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68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536" y="0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«Образование»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328151" y="188914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2" name="Объект 4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441808" y="555491"/>
          <a:ext cx="6840759" cy="3265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Объект 2"/>
          <p:cNvGraphicFramePr>
            <a:graphicFrameLocks/>
          </p:cNvGraphicFramePr>
          <p:nvPr>
            <p:extLst/>
          </p:nvPr>
        </p:nvGraphicFramePr>
        <p:xfrm>
          <a:off x="17937" y="5013176"/>
          <a:ext cx="8568951" cy="980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7248128" y="750988"/>
            <a:ext cx="467995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Общее образование, в т.ч</a:t>
            </a:r>
            <a:r>
              <a:rPr lang="ru-RU" altLang="ru-RU" sz="1000" b="1" u="sng" dirty="0" smtClean="0">
                <a:latin typeface="Times New Roman" pitchFamily="18" charset="0"/>
                <a:cs typeface="Times New Roman" pitchFamily="18" charset="0"/>
              </a:rPr>
              <a:t>.:</a:t>
            </a: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Содержание учреждений образования                          -   2 869,7 (в т.ч.ОБ – 2 364,4)</a:t>
            </a:r>
          </a:p>
          <a:p>
            <a:r>
              <a:rPr lang="ru-RU" altLang="ru-RU" sz="1000" dirty="0" err="1" smtClean="0">
                <a:latin typeface="Times New Roman" pitchFamily="18" charset="0"/>
                <a:cs typeface="Times New Roman" pitchFamily="18" charset="0"/>
              </a:rPr>
              <a:t>Стр-во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блока школы на 825 мест в д.Павловское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1 786,2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(в т.ч. ОБ-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1 116,8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Стр-во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 школы на 550 мест в </a:t>
            </a:r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мкр.Барыбино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-      403,0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(в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т.ч.ОБ -  260,6)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Кап.ремонт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, оснащение, благоустройство</a:t>
            </a:r>
          </a:p>
          <a:p>
            <a:r>
              <a:rPr lang="ru-RU" altLang="ru-RU" sz="1000" dirty="0" err="1" smtClean="0">
                <a:latin typeface="Times New Roman" pitchFamily="18" charset="0"/>
                <a:cs typeface="Times New Roman" pitchFamily="18" charset="0"/>
              </a:rPr>
              <a:t>Краснопутьской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СОШ                                         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391,7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( в т.ч.ОБ-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352,5)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Кап.ремонт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, оснащение, благоустройство</a:t>
            </a: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Домодедовской СОШ № 2                                            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577,4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(в т.ч.ОБ-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519,7)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питания обучающихся                    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274,0 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(в т.ч. ОБ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-220,3)</a:t>
            </a:r>
          </a:p>
          <a:p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Дошкольное образование: 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учреждений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, оказывающих услугу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дошкольного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образования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                                   -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654,0  (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в т.ч. ОБ -  1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182,8)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Проектирование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детского сада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на 240 мест </a:t>
            </a: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1000" dirty="0" err="1" smtClean="0">
                <a:latin typeface="Times New Roman" pitchFamily="18" charset="0"/>
                <a:cs typeface="Times New Roman" pitchFamily="18" charset="0"/>
              </a:rPr>
              <a:t>мкр.Южный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-    49,1 (в т.ч. ОБ – 46,7)</a:t>
            </a:r>
          </a:p>
          <a:p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Дополнительное образование, в т.ч</a:t>
            </a:r>
            <a:r>
              <a:rPr lang="ru-RU" altLang="ru-RU" sz="1000" b="1" u="sng" dirty="0" smtClean="0">
                <a:latin typeface="Times New Roman" pitchFamily="18" charset="0"/>
                <a:cs typeface="Times New Roman" pitchFamily="18" charset="0"/>
              </a:rPr>
              <a:t>.: </a:t>
            </a: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Содержание  МБУ ДО «ДДШИ»  (11 филиалов)           -  257,5  </a:t>
            </a: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Содержание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МБУ ДО ДМЦ «Альбатрос»          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35,8  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Содержание  МБУ ДО ДДТ «Лира»                   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85,2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Другие вопросы в области образования, в </a:t>
            </a:r>
            <a:r>
              <a:rPr lang="ru-RU" altLang="ru-RU" sz="1000" b="1" u="sng" dirty="0" err="1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.: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Оздоровительная компания в каникулярное время  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-   40,9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(в т.ч.ОБ-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12,8)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Содержание Управления образования                             -   47,7</a:t>
            </a: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Содержание МКУ «Информационно-методический</a:t>
            </a: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центр»                                                                                 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23,4</a:t>
            </a:r>
          </a:p>
          <a:p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Молодежная политика и оздоровление детей, в </a:t>
            </a:r>
            <a:r>
              <a:rPr lang="ru-RU" altLang="ru-RU" sz="1000" b="1" u="sng" dirty="0" err="1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.: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Содержание Молодежного Центра «Победа»     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  -   61,5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Мероприятия по работе с детьми и молодежью 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2,0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50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536" y="116632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«Культура и кинематография»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 rot="10795217" flipV="1">
            <a:off x="9048750" y="404813"/>
            <a:ext cx="13731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8" name="Объект 4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335360" y="710569"/>
          <a:ext cx="5904656" cy="3078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Объект 2"/>
          <p:cNvGraphicFramePr>
            <a:graphicFrameLocks/>
          </p:cNvGraphicFramePr>
          <p:nvPr>
            <p:extLst/>
          </p:nvPr>
        </p:nvGraphicFramePr>
        <p:xfrm>
          <a:off x="623888" y="5072063"/>
          <a:ext cx="10152062" cy="908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5951984" y="1326827"/>
            <a:ext cx="5976664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1100" b="1" u="sng" dirty="0">
                <a:latin typeface="Times New Roman" pitchFamily="18" charset="0"/>
                <a:cs typeface="Times New Roman" pitchFamily="18" charset="0"/>
              </a:rPr>
              <a:t>Культура, в </a:t>
            </a:r>
            <a:r>
              <a:rPr lang="ru-RU" altLang="ru-RU" sz="1100" b="1" u="sng" dirty="0" err="1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altLang="ru-RU" sz="1100" b="1" u="sng" dirty="0">
                <a:latin typeface="Times New Roman" pitchFamily="18" charset="0"/>
                <a:cs typeface="Times New Roman" pitchFamily="18" charset="0"/>
              </a:rPr>
              <a:t>.:</a:t>
            </a: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Содержание МБУ "Импульс"                        -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293,4 (17 структурных подразделений (ДК))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Содержание МАУ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altLang="ru-RU" sz="1100" dirty="0" err="1" smtClean="0">
                <a:latin typeface="Times New Roman" pitchFamily="18" charset="0"/>
                <a:cs typeface="Times New Roman" pitchFamily="18" charset="0"/>
              </a:rPr>
              <a:t>ПКиО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«Елочки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»»         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-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105,6  (5 структурных подразделений (парки))</a:t>
            </a: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музея                                           -   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7,6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библиотек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-  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80,2  (23 филиала)</a:t>
            </a:r>
          </a:p>
          <a:p>
            <a:endParaRPr lang="ru-RU" altLang="ru-RU" sz="11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Комплектования книжных фондов</a:t>
            </a: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муниципальных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библиотек                            -       1,2  (в </a:t>
            </a:r>
            <a:r>
              <a:rPr lang="ru-RU" altLang="ru-RU" sz="1100" dirty="0" err="1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. ОБ -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0,8)</a:t>
            </a:r>
          </a:p>
          <a:p>
            <a:endParaRPr lang="ru-RU" altLang="ru-RU" sz="11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Капитальный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ремонта ДК "Мир"                  -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303,8 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(в т.ч. ОБ –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199,3)</a:t>
            </a: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мероприятий                               -      10,0</a:t>
            </a:r>
          </a:p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b="1" u="sng" dirty="0">
                <a:latin typeface="Times New Roman" pitchFamily="18" charset="0"/>
                <a:cs typeface="Times New Roman" pitchFamily="18" charset="0"/>
              </a:rPr>
              <a:t>Другие вопросы:</a:t>
            </a: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Содержание Комитета по культуре              -    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33,9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908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«Социальная политика»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323389" y="333376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9" name="Объект 3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380960" y="928670"/>
          <a:ext cx="6768752" cy="2983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Объект 2"/>
          <p:cNvGraphicFramePr>
            <a:graphicFrameLocks/>
          </p:cNvGraphicFramePr>
          <p:nvPr>
            <p:extLst/>
          </p:nvPr>
        </p:nvGraphicFramePr>
        <p:xfrm>
          <a:off x="1631950" y="5373688"/>
          <a:ext cx="8135938" cy="935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7176120" y="1268759"/>
            <a:ext cx="4689723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Охрана семьи и детства: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Предоставление жилых помещений детям-сиротам  -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105,3 – ОБ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Выплаты молодым семьям на приобретение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 жилого помещения                                               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-     10,8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(в т.ч. ОБ –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10,6)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Выплата компенсации части оплаты за       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пребывание детей в детском саду                       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69,0  - ОБ</a:t>
            </a:r>
          </a:p>
          <a:p>
            <a:endParaRPr lang="ru-RU" altLang="ru-RU" sz="1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Пенсионное обеспечение:</a:t>
            </a: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Доплаты к пенсиям муниципальным служащим       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14,0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Денежные выплаты Почетным гражданам 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3,0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Социальное обеспечение населения: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Обеспечение жильем ветеранов, инвалидов                             -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3,2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-ОБ</a:t>
            </a:r>
          </a:p>
          <a:p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Мат.помощь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 гражданам, нах-</a:t>
            </a:r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 в трудной </a:t>
            </a:r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жизн.ситуации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     -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5,2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Мат.помощь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 по медицинским показаниям                                -    3,0</a:t>
            </a:r>
          </a:p>
          <a:p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Оганизация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  горячего питания малоимущим                            -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1,9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Мат.помощь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 инвалидам                                                               -    4,0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Помощь пенсионерам на зубопротезирование                          -    5,6</a:t>
            </a:r>
          </a:p>
          <a:p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Мат.помощь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 работникам реанимации                                 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-  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2,4</a:t>
            </a: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социально-значимых мероприятий (</a:t>
            </a:r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мат.помощь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ВОВ, вдовы, труженики тыла, узники, блокадники,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дети войны,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семьи погибших участников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локальных войн и т.д.) – 22,1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9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6840" y="116632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«Физическая культура и спорт»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264651" y="312739"/>
            <a:ext cx="1083951" cy="2616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руб., %</a:t>
            </a:r>
          </a:p>
        </p:txBody>
      </p:sp>
      <p:graphicFrame>
        <p:nvGraphicFramePr>
          <p:cNvPr id="7" name="Объект 3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703513" y="678706"/>
          <a:ext cx="4970463" cy="295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3"/>
          <p:cNvGraphicFramePr>
            <a:graphicFrameLocks/>
          </p:cNvGraphicFramePr>
          <p:nvPr>
            <p:extLst/>
          </p:nvPr>
        </p:nvGraphicFramePr>
        <p:xfrm>
          <a:off x="695401" y="764704"/>
          <a:ext cx="5978576" cy="3395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Объект 2"/>
          <p:cNvGraphicFramePr>
            <a:graphicFrameLocks/>
          </p:cNvGraphicFramePr>
          <p:nvPr>
            <p:extLst/>
          </p:nvPr>
        </p:nvGraphicFramePr>
        <p:xfrm>
          <a:off x="1827213" y="5013325"/>
          <a:ext cx="8301235" cy="935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5807969" y="1067573"/>
            <a:ext cx="504056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Содержание МАУ ГС "Авангард"           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221,1</a:t>
            </a: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Содержание МБУ "СШ "Олимп               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109,2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МБУ «ЦФКС «Горизонт»» 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67,4</a:t>
            </a:r>
          </a:p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Мероприятия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в области спорта                 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3,0</a:t>
            </a:r>
          </a:p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Функционирование круглогодичной</a:t>
            </a: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 спортивной секции по хоккею для детей</a:t>
            </a: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 и подростков (Академия Фетисова)         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      -   10,0 (1-е полугодие 2024 г.)</a:t>
            </a:r>
          </a:p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Функционирование футбольных команд               -    6,0 (1-е полугодие 2024 г.)</a:t>
            </a:r>
          </a:p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Устройство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многофункциональной</a:t>
            </a: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хоккейной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площадки в ЖК «Домодедово Парк»  -    4,1</a:t>
            </a:r>
          </a:p>
          <a:p>
            <a:endParaRPr lang="ru-RU" alt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Субсидия МБУ «СШ «Олимп»» на укрепление</a:t>
            </a: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материально-технической базы                               -    5,3 (в </a:t>
            </a:r>
            <a:r>
              <a:rPr lang="ru-RU" altLang="ru-RU" sz="1100" dirty="0" err="1" smtClean="0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. ОБ – 2,6)</a:t>
            </a:r>
          </a:p>
          <a:p>
            <a:endParaRPr lang="ru-RU" altLang="ru-RU" sz="11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81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116632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«Средства массовой информации »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120189" y="306389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8" name="Объект 3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479376" y="692696"/>
          <a:ext cx="6336704" cy="3240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Объект 2"/>
          <p:cNvGraphicFramePr>
            <a:graphicFrameLocks/>
          </p:cNvGraphicFramePr>
          <p:nvPr>
            <p:extLst/>
          </p:nvPr>
        </p:nvGraphicFramePr>
        <p:xfrm>
          <a:off x="1682304" y="4703936"/>
          <a:ext cx="8137525" cy="93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8132316" y="1457956"/>
            <a:ext cx="3375025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b="1" u="sng" dirty="0">
                <a:latin typeface="Times New Roman" pitchFamily="18" charset="0"/>
                <a:cs typeface="Times New Roman" pitchFamily="18" charset="0"/>
              </a:rPr>
              <a:t>Телевидение и радиовещание: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Содержание МБУ «Редакция газеты «Призыв»  -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19,0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altLang="ru-RU" sz="1100" b="1" u="sng" dirty="0">
                <a:latin typeface="Times New Roman" pitchFamily="18" charset="0"/>
                <a:cs typeface="Times New Roman" pitchFamily="18" charset="0"/>
              </a:rPr>
              <a:t>Периодическая печать и издательство: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Содержание МБУ «Редакция газеты «Призыв»  -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47,4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83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6691856"/>
              </p:ext>
            </p:extLst>
          </p:nvPr>
        </p:nvGraphicFramePr>
        <p:xfrm>
          <a:off x="767408" y="1052736"/>
          <a:ext cx="1058517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Программные расходы                                                                                                             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378521402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65683" y="124743"/>
            <a:ext cx="86868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Расходы бюджета городского округа в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2023-2027 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годах по программам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5384615"/>
              </p:ext>
            </p:extLst>
          </p:nvPr>
        </p:nvGraphicFramePr>
        <p:xfrm>
          <a:off x="623389" y="758825"/>
          <a:ext cx="10945218" cy="5694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93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1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1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642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15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66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543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04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2027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7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"Здравоохранение"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"Здравоохранение"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0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"Культура"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1 072,3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1 093,2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 и  туризм"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973,9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948,8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968,8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9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"Образование"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5 178,8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6 126,4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"Образование"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981,6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944,8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940,8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9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"Социальная защита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116,2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"Социальная защита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4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"Спорт"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392,4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422,0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"Спорт"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452,0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410,4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410,4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29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сельского хозяйства"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сельского хозяйства"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29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"Экология и окружающая среда"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"Экология и окружающая среда"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754,6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38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"Безопасность и обеспечение безопасности жизнедеятельности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186,6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206,7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"Безопасность и обеспечение безопасности жизнедеятельности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254,5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268,1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50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"Жилище"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80,7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119,3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"Жилище"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227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«Развитие инженерной инфраструктуры и </a:t>
                      </a:r>
                      <a:r>
                        <a:rPr lang="ru-RU" sz="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181,1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«Развитие инженерной инфраструктуры, </a:t>
                      </a:r>
                      <a:r>
                        <a:rPr lang="ru-RU" sz="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и отрасли обращения с отходами»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660,0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258,4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187,1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47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"Предпринимательство"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"Предпринимательство"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528175" y="352881"/>
            <a:ext cx="942887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2341136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4175281"/>
              </p:ext>
            </p:extLst>
          </p:nvPr>
        </p:nvGraphicFramePr>
        <p:xfrm>
          <a:off x="2135560" y="1268760"/>
          <a:ext cx="770485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35560" y="404664"/>
            <a:ext cx="7632848" cy="529568"/>
          </a:xfrm>
        </p:spPr>
        <p:txBody>
          <a:bodyPr>
            <a:normAutofit/>
          </a:bodyPr>
          <a:lstStyle/>
          <a:p>
            <a:pPr algn="ctr"/>
            <a:r>
              <a:rPr lang="ru-RU" sz="1400" dirty="0">
                <a:latin typeface="Georgia" panose="02040502050405020303" pitchFamily="18" charset="0"/>
              </a:rPr>
              <a:t>Численность постоянного </a:t>
            </a:r>
            <a:r>
              <a:rPr lang="ru-RU" sz="1400" dirty="0" smtClean="0">
                <a:latin typeface="Georgia" panose="02040502050405020303" pitchFamily="18" charset="0"/>
              </a:rPr>
              <a:t>населения на конец года                                                                                                           </a:t>
            </a:r>
            <a:r>
              <a:rPr lang="ru-RU" sz="1400" dirty="0">
                <a:latin typeface="Georgia" panose="02040502050405020303" pitchFamily="18" charset="0"/>
              </a:rPr>
              <a:t>(тыс. чел.)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363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07062" y="149908"/>
            <a:ext cx="8660938" cy="40594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Расходы бюджета городского округа в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2023-2027 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годах по программам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623392" y="758827"/>
          <a:ext cx="10945217" cy="5622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1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1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642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15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66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543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014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2027 год план</a:t>
                      </a:r>
                    </a:p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"Управление имуществом и муниципальными финансами"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1 403,3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1 506,3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"Управление имуществом и муниципальными финансами"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1 641,0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2 048,9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2 111,9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6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165,8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146,4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183,0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175,9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172,7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91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 функционирование дорожно-транспортного комплекса"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915,1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857,6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 функционирование дорожно-транспортного комплекса"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1 206,1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1 051,3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1 063,4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8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"Цифровое муниципальное образование"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253,3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272,2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"Цифровое муниципальное образование"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315,6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313,7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313,5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4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"Архитектура и градостроительство"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"Архитектура и градостроительство"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65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"Формирование современной комфортной городской среды"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1 251,3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1 007,6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"Формирование современной комфортной городской среды"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1 481,8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1 038,7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1 071,3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88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"Строительство объектов социальной инфраструктуры"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2 175,4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2 355,0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"Строительство объектов социальной инфраструктуры"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882,7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150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"Переселение граждан из аварийного жилищного фонда"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"Переселение граждан из аварийного жилищного фонда"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109,4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371,9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528175" y="352881"/>
            <a:ext cx="942887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243915525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255152"/>
              </p:ext>
            </p:extLst>
          </p:nvPr>
        </p:nvGraphicFramePr>
        <p:xfrm>
          <a:off x="1127448" y="1124744"/>
          <a:ext cx="9937105" cy="43681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81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89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04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9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9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4986">
                  <a:extLst>
                    <a:ext uri="{9D8B030D-6E8A-4147-A177-3AD203B41FA5}">
                      <a16:colId xmlns:a16="http://schemas.microsoft.com/office/drawing/2014/main" val="868375748"/>
                    </a:ext>
                  </a:extLst>
                </a:gridCol>
                <a:gridCol w="9708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977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Значение </a:t>
                      </a:r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8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4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8562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«Здравоохранение»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070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Диспансеризация определенных групп взрослого населения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5579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Обеспечение мерами социальной поддержки медицинских работников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801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271466" y="836713"/>
          <a:ext cx="9937102" cy="5184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36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94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92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38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38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70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7060">
                  <a:extLst>
                    <a:ext uri="{9D8B030D-6E8A-4147-A177-3AD203B41FA5}">
                      <a16:colId xmlns:a16="http://schemas.microsoft.com/office/drawing/2014/main" val="1440043733"/>
                    </a:ext>
                  </a:extLst>
                </a:gridCol>
              </a:tblGrid>
              <a:tr h="50733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Значение показателя по годам реализации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3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66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5840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 и туризм»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Цифровизация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музейных фондов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856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858	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860	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865	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870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95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роста числа пользователей муниципальных библиотек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31318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31320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31340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31350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31400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95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граждан, принимающих участие в добровольческой деятельности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215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216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220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224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228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15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Число посещений культурных мероприятий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931,157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1085,038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1086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1087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1088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787091850"/>
                  </a:ext>
                </a:extLst>
              </a:tr>
              <a:tr h="62959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числа посетителей парков культуры и отдыха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процентах к базовому году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100,13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7883205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238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631505" y="836712"/>
          <a:ext cx="9289029" cy="46944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19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2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4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87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87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2749">
                  <a:extLst>
                    <a:ext uri="{9D8B030D-6E8A-4147-A177-3AD203B41FA5}">
                      <a16:colId xmlns:a16="http://schemas.microsoft.com/office/drawing/2014/main" val="129224277"/>
                    </a:ext>
                  </a:extLst>
                </a:gridCol>
                <a:gridCol w="9227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8009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Значение показателя по годам реализации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96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03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 и туризм»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115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созданных (реконструированных) и капитально отремонтированных объектов организаций культуры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2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 в возрасте от 5 до 18 лет, охваченных дополнительным образованием сферы культуры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115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детей, осваивающих дополнительные предпрофессиональные программы в области искусств за счет бюджетных средств от общего количества обучающихся в детских школах искусств за счет бюджетных средств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094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Количество туристических маршрутов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012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83432" y="836713"/>
          <a:ext cx="10369150" cy="5143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91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9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14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6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6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3333">
                  <a:extLst>
                    <a:ext uri="{9D8B030D-6E8A-4147-A177-3AD203B41FA5}">
                      <a16:colId xmlns:a16="http://schemas.microsoft.com/office/drawing/2014/main" val="2777970656"/>
                    </a:ext>
                  </a:extLst>
                </a:gridCol>
                <a:gridCol w="1023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Значение показателя по годам реализации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815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Доступность дошкольного образования для детей в возрасте от трех до семи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Доступность дошкольного образования для детей в возрасте до 3-х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Отношение средней заработной платы педагогических работников дошкольных образовательных организаций к средней заработной плате в общеобразовательных организациях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101,3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Отношение средней заработной платы педагогических работников общеобразовательных организаций общего образования к среднемесячному доходу от трудовой деятельности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Поддержка образования для детей с ограниченными возможностями здоровья. Обновление материально - технической базы в организациях, осуществляющих образовательную деятельность исключительно по адаптированным основным общеобразовательным программам (нарастающим итогом)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213085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285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839416" y="836713"/>
          <a:ext cx="10297143" cy="55072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54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9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3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80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80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319">
                  <a:extLst>
                    <a:ext uri="{9D8B030D-6E8A-4147-A177-3AD203B41FA5}">
                      <a16:colId xmlns:a16="http://schemas.microsoft.com/office/drawing/2014/main" val="2630203483"/>
                    </a:ext>
                  </a:extLst>
                </a:gridCol>
                <a:gridCol w="10163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196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Значение показателя по годам реализации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1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56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599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298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обучающихся, получающих начальное общее образование в государственных и муниципальных образовательных организациях, получающих бесплатное горячее питание, к общему количеству обучающихся, получающих начальное общее образование в государственных и муниципальных образовательных организациях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1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 инвалидов в возрасте от 1,5 года до 7 лет, охваченных дошкольным образованием, в общей численности детей- инвалидов такого возраста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8983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детей-инвалидов, которым созданы условия для получения качественного начального общего, основного общего, среднего общего образования, в общей численности детей- инвалидов школьного возраста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6842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выпускников текущего года, набравших 250 баллов и более по 3 предметам, к общему количеству выпускников текущего года, сдававших ЕГЭ по 3 и более предметам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10,74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10,76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10,76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21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Количество объектов, в которых в полном объеме выполнены мероприятия по капитальному ремонту общеобразовательных организаций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774289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486939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83432" y="836712"/>
          <a:ext cx="10081119" cy="49685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3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4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37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918">
                  <a:extLst>
                    <a:ext uri="{9D8B030D-6E8A-4147-A177-3AD203B41FA5}">
                      <a16:colId xmlns:a16="http://schemas.microsoft.com/office/drawing/2014/main" val="679526662"/>
                    </a:ext>
                  </a:extLst>
                </a:gridCol>
                <a:gridCol w="9909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9256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Значение показателя по годам реализации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7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3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746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834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В общеобразовательных организациях, расположенных в сельской местности и малых городах, созданы и функционируют центры образования естественно-научной и технологической направленностей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512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Отношение средней заработной платы педагогических работников организаций дополнительного образования детей к средней заработной плате учителей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117,78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685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детей в возрасте от 5 до 18 лет, охваченных дополнительным образованием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83,9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83,9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83,9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198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детей-инвалидов в возрасте от 5 до 18 лет, получающих дополнительное образование, в общей численности детей-инвалидов такого возраста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97762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559497" y="836713"/>
          <a:ext cx="9361038" cy="53836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65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9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9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93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60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0794">
                  <a:extLst>
                    <a:ext uri="{9D8B030D-6E8A-4147-A177-3AD203B41FA5}">
                      <a16:colId xmlns:a16="http://schemas.microsoft.com/office/drawing/2014/main" val="3399460651"/>
                    </a:ext>
                  </a:extLst>
                </a:gridCol>
                <a:gridCol w="8707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34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Значение показателя по годам реализации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7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46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517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53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Увеличение числа граждан старшего возраста, ведущих активный образ жизни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1731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7427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1734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88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граждан, получившие поощрение и поздравление в связи с праздниками, памятными датами,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88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граждан, получившие выплаты пенсии за выслугу лет, замещающим муниципальные должности и должности муниципальной службы, в связи с выходом на пенсию,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9856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отдельной категории граждан, получивших  меры социальной поддержки,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9856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детей, охваченных отдыхом и оздоровлением, в общей численности детей в возрасте от 7 до 15 лет, подлежащих оздоровлению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63.5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616007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654333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11425" y="836713"/>
          <a:ext cx="10441159" cy="55983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42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96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96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75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270">
                  <a:extLst>
                    <a:ext uri="{9D8B030D-6E8A-4147-A177-3AD203B41FA5}">
                      <a16:colId xmlns:a16="http://schemas.microsoft.com/office/drawing/2014/main" val="4270859359"/>
                    </a:ext>
                  </a:extLst>
                </a:gridCol>
                <a:gridCol w="9712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63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Значение показателя по годам реализации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7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90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045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976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детей, находящихся в трудной жизненной ситуации, охваченных отдыхом и оздоровлением, в общей численности детей в возрасте от 7 до 15 лет, находящихся в трудной жизненной ситуации, подлежащих оздоровлению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544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пострадавших в результате несчастных случаев, связанных с производством со смертельным исходом (по кругу организаций муниципальной собственности)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256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НКО, которым оказана поддержка органами местного самоуправления 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8513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социальной защиты населения, которым оказана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8513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культуры, которым оказана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937188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18188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127447" y="836713"/>
          <a:ext cx="9865097" cy="53413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41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0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0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01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0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7684">
                  <a:extLst>
                    <a:ext uri="{9D8B030D-6E8A-4147-A177-3AD203B41FA5}">
                      <a16:colId xmlns:a16="http://schemas.microsoft.com/office/drawing/2014/main" val="3427451013"/>
                    </a:ext>
                  </a:extLst>
                </a:gridCol>
                <a:gridCol w="9176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Значение показателя по годам реализации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образования, которым оказана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физической культуры и спорта,  которым оказана имущественная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охраны здоровья, которым оказана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НКО,  которым оказана имущественная 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социальной защиты населения,  которым оказана  имущественная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культуры,  которым оказана  имущественная поддержка 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508214081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образования,  которым оказана имущественная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28866951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физической культуры и спорта, которым оказана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8951456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охраны здоровья, которым оказана имущественная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882267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2287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2624714"/>
              </p:ext>
            </p:extLst>
          </p:nvPr>
        </p:nvGraphicFramePr>
        <p:xfrm>
          <a:off x="839416" y="1052736"/>
          <a:ext cx="972108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55440" y="260648"/>
            <a:ext cx="10585176" cy="504056"/>
          </a:xfrm>
        </p:spPr>
        <p:txBody>
          <a:bodyPr>
            <a:normAutofit/>
          </a:bodyPr>
          <a:lstStyle/>
          <a:p>
            <a:pPr algn="ctr"/>
            <a:r>
              <a:rPr lang="ru-RU" sz="1200" dirty="0">
                <a:latin typeface="Georgia" panose="02040502050405020303" pitchFamily="18" charset="0"/>
              </a:rPr>
              <a:t>      </a:t>
            </a:r>
            <a:r>
              <a:rPr lang="ru-RU" sz="1200" dirty="0" smtClean="0">
                <a:latin typeface="Georgia" panose="02040502050405020303" pitchFamily="18" charset="0"/>
              </a:rPr>
              <a:t> Инвестиции в основной капитал за счет всех источников финансирования по полному кругу организаций                                                                        (млрд. руб.)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26270905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199456" y="836713"/>
          <a:ext cx="9793088" cy="5400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16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14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0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0984">
                  <a:extLst>
                    <a:ext uri="{9D8B030D-6E8A-4147-A177-3AD203B41FA5}">
                      <a16:colId xmlns:a16="http://schemas.microsoft.com/office/drawing/2014/main" val="1433736708"/>
                    </a:ext>
                  </a:extLst>
                </a:gridCol>
                <a:gridCol w="9109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6342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Значение показателя по годам реализации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2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87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59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209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938,8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938,8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938,8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938,8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938,8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574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 в сфере социальной защиты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416,9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416,9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310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сфере культуры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158,8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38409056"/>
                  </a:ext>
                </a:extLst>
              </a:tr>
              <a:tr h="56706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 в сфере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220,8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05068179"/>
                  </a:ext>
                </a:extLst>
              </a:tr>
              <a:tr h="64854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в сфере физической культуры и спорта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51603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238634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343472" y="836712"/>
          <a:ext cx="9793088" cy="50405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16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4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14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0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0985">
                  <a:extLst>
                    <a:ext uri="{9D8B030D-6E8A-4147-A177-3AD203B41FA5}">
                      <a16:colId xmlns:a16="http://schemas.microsoft.com/office/drawing/2014/main" val="1012936663"/>
                    </a:ext>
                  </a:extLst>
                </a:gridCol>
                <a:gridCol w="9109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0452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Значение показателя по годам реализации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8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65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324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48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в сфере охраны здоровья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5980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граждан, принявших участие в просветительских мероприятиях по вопросам деятельности СО НКО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48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проведенных органами местного самоуправления просветительских мероприятий по вопросам деятельности                 СО НКО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5980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доступных для инвалидов и других маломобильных групп населения муниципальных объектов инфраструктуры в общем количестве муниципальных объектов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863552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055440" y="836712"/>
          <a:ext cx="10153128" cy="57893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1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8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77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4477">
                  <a:extLst>
                    <a:ext uri="{9D8B030D-6E8A-4147-A177-3AD203B41FA5}">
                      <a16:colId xmlns:a16="http://schemas.microsoft.com/office/drawing/2014/main" val="3367674388"/>
                    </a:ext>
                  </a:extLst>
                </a:gridCol>
                <a:gridCol w="9444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5986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Значение показателя по годам реализации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2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2032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85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907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52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жителей муниципального образования  Московской области, систематически занимающихся физической культурой и спортом, в общей численности населения муниципального образования Московской области в возрасте 3-79 лет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55.6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61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обеспеченности граждан спортивными сооружениями исходя из единовременной пропускной способности объектов спорта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23,85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23,86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23,89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978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лиц с ограниченными возможностями здоровья и инвалидов, систематически занимающихся физической культурой и спортом, в общей численности указанной категории населения, проживающего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787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Эффективность использования существующих объектов спорта (отношение фактической посещаемости к нормативной пропускной способности)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82255698"/>
                  </a:ext>
                </a:extLst>
              </a:tr>
              <a:tr h="56978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жителей Московской области, выполнивших нормативы испытаний (тестов) Всероссийского комплекса «Готов к труду и обороне» (ГТО), в общей численности населения, принявшего участие в испытаниях (тестах)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235275036"/>
                  </a:ext>
                </a:extLst>
              </a:tr>
              <a:tr h="56978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Сохранена сеть организаций, реализующих дополнительные образовательные программы спортивной подготовки, в ведении органов управления в сфере физической культуры и спорта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67162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50280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199456" y="836712"/>
          <a:ext cx="10225137" cy="48965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66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35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3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52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1176">
                  <a:extLst>
                    <a:ext uri="{9D8B030D-6E8A-4147-A177-3AD203B41FA5}">
                      <a16:colId xmlns:a16="http://schemas.microsoft.com/office/drawing/2014/main" val="1463847858"/>
                    </a:ext>
                  </a:extLst>
                </a:gridCol>
                <a:gridCol w="9511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419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Значение показателя по годам реализации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2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9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9869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961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производства продукции сельского хозяйства в хозяйствах всех категорий (в сопоставимых ценах) к предыдущему году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95,57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101.1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215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Вовлечение в оборот выбывших сельскохозяйственных угодий за счет проведения культуртехнических работ сельскохозяйственными товаропроизводителями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гектаров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0,329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716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сельского населения в общей численности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166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отловленных собак  без владельцев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Голова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855819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055440" y="836712"/>
          <a:ext cx="10441161" cy="47950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42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9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96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96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75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271">
                  <a:extLst>
                    <a:ext uri="{9D8B030D-6E8A-4147-A177-3AD203B41FA5}">
                      <a16:colId xmlns:a16="http://schemas.microsoft.com/office/drawing/2014/main" val="266013532"/>
                    </a:ext>
                  </a:extLst>
                </a:gridCol>
                <a:gridCol w="9712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054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Значение показателя по годам реализации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1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33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617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73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населения, участвующего в мероприятиях по формированию экологической культуры и образования населения в сфере защиты окружающей среды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73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проведенных мероприятий по охране и воспроизводству объектов животного мира на территории городского округа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518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гидротехнических  сооружений, находящихся в муниципальной собственности, для которых разработана документация, необходимая для их эксплуатации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73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обследованных гидротехнических  сооружений находящихся в муниципальной собственности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973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водных объектов, находящихся в муниципальной собственности, на которых проведен комплекс мероприятий по ликвидации последствий их засорения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57543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500685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11424" y="836712"/>
          <a:ext cx="10225134" cy="48245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66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35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35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5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1175">
                  <a:extLst>
                    <a:ext uri="{9D8B030D-6E8A-4147-A177-3AD203B41FA5}">
                      <a16:colId xmlns:a16="http://schemas.microsoft.com/office/drawing/2014/main" val="607123764"/>
                    </a:ext>
                  </a:extLst>
                </a:gridCol>
                <a:gridCol w="951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5646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Значение показателя по годам реализации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3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33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391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33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прудов на которых выполнены работы по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очиствке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мусора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069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гидротехнических сооружений с неудовлетворительным и опасным уровнем безопасности, приведенных в безопасное техническое состояние и поддерживаемых в безаварийном режиме работы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5429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ликвидированных отходов, на лесных участках в составе земель лесного фонда, не предоставленных гражданам и юридическим лицам, в общем объеме обнаруженных отходов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85,54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304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ликвидированных несанкционированных (стихийных)  свалок (навалов), в общем количестве выявленных несанкционированных (стихийных) свалок (навалов)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152896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11424" y="836712"/>
          <a:ext cx="10369150" cy="5184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7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0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0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0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00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4572">
                  <a:extLst>
                    <a:ext uri="{9D8B030D-6E8A-4147-A177-3AD203B41FA5}">
                      <a16:colId xmlns:a16="http://schemas.microsoft.com/office/drawing/2014/main" val="1020410242"/>
                    </a:ext>
                  </a:extLst>
                </a:gridCol>
                <a:gridCol w="9645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7797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Значение показателя по годам реализации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8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7549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525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Снижение общего количества преступлений, совершенных на территории муниципального образования, не менее чем на 3% ежегодно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186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Увеличение общего количества видеокамер, введенных в эксплуатацию в систему технологического обеспечения региональной общественной безопасности и оперативного управления "Безопасный регион", не менее чем на 5% ежегодно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3326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3492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3667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57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уровня вовлеченности населения в незаконный оборот наркотиков на 100 тыс. 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100 тысяч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57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уровня криминогенности наркомании на 100 тыс. 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 на 100 тыс.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689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кладбищ, соответствующих требованиям Регионального стандарта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940101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343473" y="836712"/>
          <a:ext cx="9937103" cy="51845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66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8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88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88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54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4382">
                  <a:extLst>
                    <a:ext uri="{9D8B030D-6E8A-4147-A177-3AD203B41FA5}">
                      <a16:colId xmlns:a16="http://schemas.microsoft.com/office/drawing/2014/main" val="4259857413"/>
                    </a:ext>
                  </a:extLst>
                </a:gridCol>
                <a:gridCol w="9243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8716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Значение показателя по годам реализации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92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9856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603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Сокращение среднего времени совместного реагирования нескольких экстренных оперативных служб на обращения населения по единому номеру "112" на территории муниципального образования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минут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38,5</a:t>
                      </a:r>
                    </a:p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8205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Укомплектованность резервного фонда материальных ресурсов для ликвидации чрезвычайных ситуаций муниципального характера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8205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населения, проживающего или осуществляющего хозяйственную деятельность в границах зоны действия технических средств оповещения (электрических, электронных сирен и мощных акустических систем) муниципальной автоматизированной системы централизованного оповещения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542760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05869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271463" y="1340768"/>
          <a:ext cx="9865096" cy="47525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41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0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0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7684">
                  <a:extLst>
                    <a:ext uri="{9D8B030D-6E8A-4147-A177-3AD203B41FA5}">
                      <a16:colId xmlns:a16="http://schemas.microsoft.com/office/drawing/2014/main" val="1108196868"/>
                    </a:ext>
                  </a:extLst>
                </a:gridCol>
                <a:gridCol w="9176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674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Значение показателя по годам реализации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6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87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34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241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населения средствами индивидуальной защиты, медицинскими средствами индивидуальной защиты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128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населения защитными сооружениями гражданской обороны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004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числа погибших при пожарах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004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уровня безопасности людей на водных объектах, расположенных на территории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605471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055439" y="836712"/>
          <a:ext cx="10369154" cy="49968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7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0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0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0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00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4572">
                  <a:extLst>
                    <a:ext uri="{9D8B030D-6E8A-4147-A177-3AD203B41FA5}">
                      <a16:colId xmlns:a16="http://schemas.microsoft.com/office/drawing/2014/main" val="4209453435"/>
                    </a:ext>
                  </a:extLst>
                </a:gridCol>
                <a:gridCol w="9645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5923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Значение показателя по годам реализации</a:t>
                      </a:r>
                    </a:p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4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55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6027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016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жилищного строительства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688,32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0839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семей, улучшивших жилищные условия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Семья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3471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6101606"/>
              </p:ext>
            </p:extLst>
          </p:nvPr>
        </p:nvGraphicFramePr>
        <p:xfrm>
          <a:off x="767408" y="874860"/>
          <a:ext cx="9937104" cy="5002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87488" y="332656"/>
            <a:ext cx="8640960" cy="529568"/>
          </a:xfrm>
        </p:spPr>
        <p:txBody>
          <a:bodyPr>
            <a:normAutofit/>
          </a:bodyPr>
          <a:lstStyle/>
          <a:p>
            <a:pPr algn="ctr"/>
            <a:r>
              <a:rPr lang="ru-RU" sz="1200" dirty="0">
                <a:latin typeface="Georgia" panose="02040502050405020303" pitchFamily="18" charset="0"/>
              </a:rPr>
              <a:t>Среднемесячная заработная плата работников крупных и средних организаций      (руб.)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89954697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055440" y="836712"/>
          <a:ext cx="10225137" cy="5184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4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46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47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9748">
                  <a:extLst>
                    <a:ext uri="{9D8B030D-6E8A-4147-A177-3AD203B41FA5}">
                      <a16:colId xmlns:a16="http://schemas.microsoft.com/office/drawing/2014/main" val="2667535001"/>
                    </a:ext>
                  </a:extLst>
                </a:gridCol>
                <a:gridCol w="9597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644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Значение показателя по годам реализации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8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49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62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14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благоустроенных общественных территорий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00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установленных детских, игровых площадок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14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Реализованы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проекты победителей Всероссийского конкурса лучших проектов создания комфортной городской среды в малых городах и исторических поселениях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41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освещенности территорий общественного пользования в пределах городской черты на конец года, не менее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98,96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98,96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98,96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411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освещенности территорий общественного пользования вне пределов городской черты на конец года, не менее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0759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граждан, принявших участие в решении вопросов развития городской среды, от общего количества граждан в возрасте от 14 лет, проживающих в муниципальных образованиях, на территориях которых реализуются проекты по созданию комфортной городской среды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529397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31569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83432" y="332652"/>
          <a:ext cx="10441158" cy="57606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42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96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96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75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271">
                  <a:extLst>
                    <a:ext uri="{9D8B030D-6E8A-4147-A177-3AD203B41FA5}">
                      <a16:colId xmlns:a16="http://schemas.microsoft.com/office/drawing/2014/main" val="3287974242"/>
                    </a:ext>
                  </a:extLst>
                </a:gridCol>
                <a:gridCol w="9712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1182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Значение показателя по годам реализации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8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18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2524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66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 ремонт асфальтового покрытия дворовых территорий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496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Устранены дефекты асфальтового покрытия дворовых территорий, в том числе проездов на дворовые территории, в том числе внутриквартальных проездов, в рамках проведения ямочного ремонта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897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Созданы и отремонтированы пешеходные коммуникации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248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Приобретена коммунальная техника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239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Выполнено устройство и модернизация контейнерных площадок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1585,54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2378,3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239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Благоустроены дворовые территории за счет средств муниципального образования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375606069"/>
                  </a:ext>
                </a:extLst>
              </a:tr>
              <a:tr h="9910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Созданы и отремонтированы пешеходные коммуникации за счет средств муниципального образования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17092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249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055440" y="836712"/>
          <a:ext cx="10153129" cy="47083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1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8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7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4477">
                  <a:extLst>
                    <a:ext uri="{9D8B030D-6E8A-4147-A177-3AD203B41FA5}">
                      <a16:colId xmlns:a16="http://schemas.microsoft.com/office/drawing/2014/main" val="1665132461"/>
                    </a:ext>
                  </a:extLst>
                </a:gridCol>
                <a:gridCol w="9444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7827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Значение показателя по годам реализации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4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75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842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76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Обеспечено содержание дворовых территорий и общественных пространств за счет бюджетных средств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3319,33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3319,33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3319,33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3319,33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225693487"/>
                  </a:ext>
                </a:extLst>
              </a:tr>
              <a:tr h="45876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Замена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детских игровых площадок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1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Заменена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неэнергоэффективных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светильников наружного освещения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2672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927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Установка шкафов управления наружным освещением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153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многоквартирных домов, в которых проведен капитальный ремонт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179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отремонтированных подъездов в многоквартирных домах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179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Модернизация детских, игровых площадок, установленных ранее с привлечением средств бюджета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710025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680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055439" y="836713"/>
          <a:ext cx="10081119" cy="54813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166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6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61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6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0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7778">
                  <a:extLst>
                    <a:ext uri="{9D8B030D-6E8A-4147-A177-3AD203B41FA5}">
                      <a16:colId xmlns:a16="http://schemas.microsoft.com/office/drawing/2014/main" val="3275600096"/>
                    </a:ext>
                  </a:extLst>
                </a:gridCol>
                <a:gridCol w="9377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95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Значение показателя по годам реализации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6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21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1282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958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среднемесячной заработной платы работников организаций, не относящихся к субъектам малого предпринимательства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34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созданных рабочих мест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2814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34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инвестиций, привлеченных в основной капитал (без учета бюджетных инвестиций), на душу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рублей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163,57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128,87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214,69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218,07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242,94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8114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совокупной результативности реализации мероприятий, направленных на развитие конкуренции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8114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среднесписочной численности работников (без внешних совместителей) малых и средних предприятий в среднесписочной численности работников (без внешних совместителей) всех предприятий и организаций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25,67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624196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502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767408" y="797169"/>
          <a:ext cx="10585176" cy="57209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92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6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69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69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2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4669">
                  <a:extLst>
                    <a:ext uri="{9D8B030D-6E8A-4147-A177-3AD203B41FA5}">
                      <a16:colId xmlns:a16="http://schemas.microsoft.com/office/drawing/2014/main" val="2679454174"/>
                    </a:ext>
                  </a:extLst>
                </a:gridCol>
                <a:gridCol w="9846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3572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Значение показателя по годам реализации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0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25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977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27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Число субъектов МСП в расчете на 10 тыс. человек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528,99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558,69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80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Количество вновь созданных субъектов малого и среднего бизнеса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3161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5004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объектов недвижимого имущества, предоставленных субъектам  малого и среднего предпринимательства и физическим лицам, не являющимся индивидуальными предпринимателями и применяющим специальный налоговый режим «налог на профессиональный доход» в рамках оказания имущественной поддержи и (или) предоставления муниципальной преференции для поддержки субъектов малого и среднего предпринимательства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5426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заключенных договоров с субъектами малого и среднего предпринимательства для размещения нестационарных торговых объектов на территории парков культуры и отдыха городских округов Московской области без проведения торгов на льготных условиях при организации: мобильной торговли (в мобильных пунктах быстрого питания (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фудтраках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и передвижных сооружениях (тележках), торговли в киосках малых площадью до 9 кв. м включительно и торговых автоматах (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вендинговых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автоматах).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296299370"/>
                  </a:ext>
                </a:extLst>
              </a:tr>
              <a:tr h="35875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Обеспеченность населения площадью торговых объектов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 м. /на 1000 жителей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3933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Обеспеченность населения предприятиями общественного питания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Пос. мест /на 1000 жите­лей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42,87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9721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914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83432" y="764702"/>
          <a:ext cx="10441159" cy="48245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42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96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96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75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272">
                  <a:extLst>
                    <a:ext uri="{9D8B030D-6E8A-4147-A177-3AD203B41FA5}">
                      <a16:colId xmlns:a16="http://schemas.microsoft.com/office/drawing/2014/main" val="370841674"/>
                    </a:ext>
                  </a:extLst>
                </a:gridCol>
                <a:gridCol w="9712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315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Значение показателя по годам реализации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1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76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7374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836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населения предприятиями бытового обслуживания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раб. мест /на 1000 жителей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24,89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29,93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29,94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2275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обращений по вопросу защиты прав потребителей от общего количества поступивших обращений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1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055441" y="836712"/>
          <a:ext cx="9937104" cy="54006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66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88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88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88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54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4382">
                  <a:extLst>
                    <a:ext uri="{9D8B030D-6E8A-4147-A177-3AD203B41FA5}">
                      <a16:colId xmlns:a16="http://schemas.microsoft.com/office/drawing/2014/main" val="1685380569"/>
                    </a:ext>
                  </a:extLst>
                </a:gridCol>
                <a:gridCol w="9243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913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Значение показателя по годам реализации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3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40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905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982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работы по взысканию задолженности по арендной плате за земельные участки, государственная собственность на которые не разграничена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014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работы по взысканию задолженности по арендной плате за муниципальное имущество и землю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296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 доходов в бюджет муниципального образования от распоряжения земельными участками, государственная собственность на которые не разграничена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99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 доходов в бюджет муниципального образования от распоряжения муниципальным имуществом и землей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101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земельных участков многодетным семьям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65.5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75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055440" y="836712"/>
          <a:ext cx="9865096" cy="5184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41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0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0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01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0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7684">
                  <a:extLst>
                    <a:ext uri="{9D8B030D-6E8A-4147-A177-3AD203B41FA5}">
                      <a16:colId xmlns:a16="http://schemas.microsoft.com/office/drawing/2014/main" val="448508884"/>
                    </a:ext>
                  </a:extLst>
                </a:gridCol>
                <a:gridCol w="9176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3596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Значение показателя по годам реализации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2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97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2774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129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Проверка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использования земель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085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незарегистрированных объектов недвижимого имущества, вовлеченных в налоговый оборот по результатам МЗК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309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земельного налога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6440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проведенных аукционов на право заключения договоров аренды земельных участков для субъектов малого и среднего предпринимательства к общему количеству таких торгов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8129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Эффективность работы по расторжению договоров аренды земельных участков и размещению на Инвестиционном портале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298641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51383" y="836713"/>
          <a:ext cx="10297143" cy="56166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2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22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22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2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7873">
                  <a:extLst>
                    <a:ext uri="{9D8B030D-6E8A-4147-A177-3AD203B41FA5}">
                      <a16:colId xmlns:a16="http://schemas.microsoft.com/office/drawing/2014/main" val="4005580125"/>
                    </a:ext>
                  </a:extLst>
                </a:gridCol>
                <a:gridCol w="9578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97629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Значение показателя по годам реализации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2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41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037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85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отношения объема расходов на обслуживание муниципального долга городского округа Домодедово к объему расходов бюджета городского округа Домодедово (за исключением объема расходов, которые осуществляются за счет субвенций, предоставляемых из бюджетов бюджетной системы Российской Федерации), на уровне, не превышающем 5 %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286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поступлений налоговых и неналоговых доходов в бюджет городского округа на уровне утвержденных плановых назначений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Ctr="1"/>
                </a:tc>
                <a:extLst>
                  <a:ext uri="{0D108BD9-81ED-4DB2-BD59-A6C34878D82A}">
                    <a16:rowId xmlns:a16="http://schemas.microsoft.com/office/drawing/2014/main" val="806843386"/>
                  </a:ext>
                </a:extLst>
              </a:tr>
              <a:tr h="9585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отношения дефицита бюджета городского округа Домодедово к общему годовому объему доходов бюджета городского округа Домодедово без учета объема безвозмездных поступлений и (или) поступлений налоговых доходов по дополнительным нормативам отчислений в отчетном финансовом году не превышающим 10% к 2027 году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Ctr="1"/>
                </a:tc>
                <a:extLst>
                  <a:ext uri="{0D108BD9-81ED-4DB2-BD59-A6C34878D82A}">
                    <a16:rowId xmlns:a16="http://schemas.microsoft.com/office/drawing/2014/main" val="2911082925"/>
                  </a:ext>
                </a:extLst>
              </a:tr>
              <a:tr h="42947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отсутствия кредиторской задолженности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да/нет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Ctr="1"/>
                </a:tc>
                <a:extLst>
                  <a:ext uri="{0D108BD9-81ED-4DB2-BD59-A6C34878D82A}">
                    <a16:rowId xmlns:a16="http://schemas.microsoft.com/office/drawing/2014/main" val="3713588772"/>
                  </a:ext>
                </a:extLst>
              </a:tr>
              <a:tr h="73495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задолженности по имущественным налогам в консолидированный бюджет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19,06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Ctr="1"/>
                </a:tc>
                <a:extLst>
                  <a:ext uri="{0D108BD9-81ED-4DB2-BD59-A6C34878D82A}">
                    <a16:rowId xmlns:a16="http://schemas.microsoft.com/office/drawing/2014/main" val="2490815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580419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695400" y="836712"/>
          <a:ext cx="10801202" cy="54702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67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30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30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30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4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763">
                  <a:extLst>
                    <a:ext uri="{9D8B030D-6E8A-4147-A177-3AD203B41FA5}">
                      <a16:colId xmlns:a16="http://schemas.microsoft.com/office/drawing/2014/main" val="499520442"/>
                    </a:ext>
                  </a:extLst>
                </a:gridCol>
                <a:gridCol w="10047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138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Значение показателя по годам реализации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7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53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612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898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информированности  населения в средствах массовой информации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информированности населения в социальных сетях и мессенджерах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2461017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незаконных рекламных конструкций, установленных на территории муниципального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357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молодежи, задействованной в мероприятиях по вовлечению в общественную жизнь, от общего числа молодежи в городском округе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11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реализованных проектов инициативного бюджетирования от общего числа заявленных проектов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392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Общая численность граждан Российской Федерации, вовлеченных центрами (сообществами, объединениями) поддержки добровольчества (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волонтерства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на базе образовательных организаций, некоммерческих организаций, государственных и муниципальных учреждений, в добровольческую (волонтерскую) деятельность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Миллион 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0,25046	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0,034939	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0,034939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0,034939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0,034939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344817887"/>
                  </a:ext>
                </a:extLst>
              </a:tr>
              <a:tr h="31662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граждан, занимающихся добровольческой (волонтерской) деятельностью в городском округе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17,04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17,04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17,04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769820662"/>
                  </a:ext>
                </a:extLst>
              </a:tr>
              <a:tr h="5016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трудоустроенных несовершеннолетних граждан в возрасте от 14 до 18 лет в свободное от учебы время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75428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6036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8477439"/>
              </p:ext>
            </p:extLst>
          </p:nvPr>
        </p:nvGraphicFramePr>
        <p:xfrm>
          <a:off x="1343472" y="1124744"/>
          <a:ext cx="936104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09900" y="476672"/>
            <a:ext cx="6172200" cy="529568"/>
          </a:xfrm>
        </p:spPr>
        <p:txBody>
          <a:bodyPr>
            <a:normAutofit/>
          </a:bodyPr>
          <a:lstStyle/>
          <a:p>
            <a:pPr algn="ctr"/>
            <a:r>
              <a:rPr lang="ru-RU" sz="1200" dirty="0">
                <a:latin typeface="Georgia" panose="02040502050405020303" pitchFamily="18" charset="0"/>
              </a:rPr>
              <a:t>Объем жилищного строительства (тыс. м2 общей площади)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93001738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51384" y="836712"/>
          <a:ext cx="10945217" cy="5184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8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4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4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04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9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8159">
                  <a:extLst>
                    <a:ext uri="{9D8B030D-6E8A-4147-A177-3AD203B41FA5}">
                      <a16:colId xmlns:a16="http://schemas.microsoft.com/office/drawing/2014/main" val="205916629"/>
                    </a:ext>
                  </a:extLst>
                </a:gridCol>
                <a:gridCol w="10181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13657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Значение показателя по годам реализации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3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60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8139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 функционирование дорожно-транспортного комплекса»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359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организации транспортного обслуживания населения на муниципальных маршрутах регулярных перевозок по регулируемым тарифам в границах муниципального образования Московской области, включенных в Перечень маршрутов регулярных перевозок по регулируемым тарифам, на которых отдельным категориям граждан предоставляются меры социальной поддержки, утверждаемый Правительством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154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автомобильных дорог местного значения, соответствующих нормативным требованиям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91,26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91,39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87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погибших в дорожно-транспортных происшествиях, человек на 100 тысяч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 на 100 тыс.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516619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73524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199456" y="836713"/>
          <a:ext cx="9937103" cy="53884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66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88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88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88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54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4382">
                  <a:extLst>
                    <a:ext uri="{9D8B030D-6E8A-4147-A177-3AD203B41FA5}">
                      <a16:colId xmlns:a16="http://schemas.microsoft.com/office/drawing/2014/main" val="509660716"/>
                    </a:ext>
                  </a:extLst>
                </a:gridCol>
                <a:gridCol w="9243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4072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Значение показателя по годам реализации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9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15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899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удовлетворенности граждан качеством предоставления государственных и муниципальных услуг в МФЦ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97,5	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649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рабочих мест, обеспеченных необходимым компьютерным оборудованием и услугами связи в соответствии с требованиями нормативных правовых актов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980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Стоимостная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закупаемого и (или) арендуемого ОМСУ муниципального образования Московской области отечественного программного обеспечения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318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доли защищенных по требованиям безопасности информации информационных систем, используемых ОМСУ муниципального образования Московской области, в соответствии с категорией обрабатываемой информации, а также персональных компьютеров, используемых на рабочих местах работников, обеспеченных антивирусным программным обеспечением с регулярным обновлением соответствующих баз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318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работников ОМСУ муниципального образования Московской области, обеспеченных средствами электронной подписи в соответствии с установленными требованиями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56845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83433" y="836713"/>
          <a:ext cx="10081119" cy="51177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166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6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61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6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03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7779">
                  <a:extLst>
                    <a:ext uri="{9D8B030D-6E8A-4147-A177-3AD203B41FA5}">
                      <a16:colId xmlns:a16="http://schemas.microsoft.com/office/drawing/2014/main" val="3460435113"/>
                    </a:ext>
                  </a:extLst>
                </a:gridCol>
                <a:gridCol w="9377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2076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Значение показателя по годам реализации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07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253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99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Доля юридически значимого электронного документооборота в органах местного самоуправления и подведомственных им учреждениях в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156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(государственных) услуг, предоставленных без нарушения регламентного срока при оказании услуг в электронном виде на региональном портале государственных услуг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7343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обращений за получением муниципальных (государственных) услуг в электронном виде с использованием РПГУ без необходимости личного посещения органов местного самоуправления и МФЦ от общего количества таких услуг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95,9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865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Быстро/качественно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решаем - Доля сообщений, отправленных на портал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Добродел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пользователями с подтвержденной учётной записью ЕСИА, которые имеют признак повторной отправки, повторного переноса сроков решения, нарушения срока предоставления ответа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060203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11424" y="836712"/>
          <a:ext cx="10153126" cy="35283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1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8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7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4477">
                  <a:extLst>
                    <a:ext uri="{9D8B030D-6E8A-4147-A177-3AD203B41FA5}">
                      <a16:colId xmlns:a16="http://schemas.microsoft.com/office/drawing/2014/main" val="1527666161"/>
                    </a:ext>
                  </a:extLst>
                </a:gridCol>
                <a:gridCol w="9444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768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Значение показателя по годам реализации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6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92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2017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689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 обеспечены материально-технической базой для внедрения цифровой образовательной среды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0125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домохозяйств, которым обеспечена возможность фиксированного широкополосного доступа к информационно-телекоммуникационной сети «Интернет»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698527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019436" y="881470"/>
          <a:ext cx="10153127" cy="4464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1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8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7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4477">
                  <a:extLst>
                    <a:ext uri="{9D8B030D-6E8A-4147-A177-3AD203B41FA5}">
                      <a16:colId xmlns:a16="http://schemas.microsoft.com/office/drawing/2014/main" val="2300130975"/>
                    </a:ext>
                  </a:extLst>
                </a:gridCol>
                <a:gridCol w="9444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771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Значение показателя по годам реализации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9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2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2742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«Архитектура и градостроительство»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321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актуальными документами территориального планирования и градостроительного зонирования городского округа Московской области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6759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ликвидированных самовольных, недостроенных и аварийных объектов на территории  муниципального образования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84490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11424" y="908720"/>
          <a:ext cx="10441160" cy="54178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42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9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96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96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75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271">
                  <a:extLst>
                    <a:ext uri="{9D8B030D-6E8A-4147-A177-3AD203B41FA5}">
                      <a16:colId xmlns:a16="http://schemas.microsoft.com/office/drawing/2014/main" val="3010567434"/>
                    </a:ext>
                  </a:extLst>
                </a:gridCol>
                <a:gridCol w="9712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7857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Значение показателя по годам реализации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3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65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9984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10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созданных и восстановленных ВЗУ, ВНС, станций водоподготовки, сетей (участков сетей)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3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созданных и восстановленных объектов очистки сточных вод суммарной производительностью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93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построенных (реконструируемых) канализационных коллекторов, канализационных насосных станций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836059447"/>
                  </a:ext>
                </a:extLst>
              </a:tr>
              <a:tr h="51893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введенных в эксплуатацию объектов теплоснабжения муниципальной собственности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580081643"/>
                  </a:ext>
                </a:extLst>
              </a:tr>
              <a:tr h="51893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актуальных схем теплоснабжения, водоснабжения и водоотведения, программ комплексного развития систем коммунальной инфраструктуры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15537014"/>
                  </a:ext>
                </a:extLst>
              </a:tr>
              <a:tr h="53381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введенных в эксплуатацию объектов  инженерной инфраструктуры для комплексов по переработке и размещению отходов (КПО) муниципальной собственности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807239576"/>
                  </a:ext>
                </a:extLst>
              </a:tr>
              <a:tr h="51893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зданий, строений, сооружений муниципальной собственности, соответствующих нормальному уровню энергетической эффективности и выше (А, B, C, D).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38,4	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38,71	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43,2	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45,6	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649393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0835374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11423" y="836712"/>
          <a:ext cx="10153128" cy="54726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1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79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870">
                  <a:extLst>
                    <a:ext uri="{9D8B030D-6E8A-4147-A177-3AD203B41FA5}">
                      <a16:colId xmlns:a16="http://schemas.microsoft.com/office/drawing/2014/main" val="2007737983"/>
                    </a:ext>
                  </a:extLst>
                </a:gridCol>
                <a:gridCol w="12248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7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4477">
                  <a:extLst>
                    <a:ext uri="{9D8B030D-6E8A-4147-A177-3AD203B41FA5}">
                      <a16:colId xmlns:a16="http://schemas.microsoft.com/office/drawing/2014/main" val="2898166832"/>
                    </a:ext>
                  </a:extLst>
                </a:gridCol>
                <a:gridCol w="9444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470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Значение показателя по годам реализации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0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87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806">
                <a:tc gridSpan="8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08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зданий, строений, сооружений органов местного самоуправления и муниципальных учреждений, оснащенных приборами учета потребляемых энергетических ресурсов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94,48	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772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Оснащенность многоквартирных домов общедомовыми (коллективными) приборами учета потребляемых энергетических ресурсов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83,96	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84,51	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08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многоквартирных домов с присвоенными классами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57,86	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59,31	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57,86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608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введенных в эксплуатацию газопроводов к населенным пунктам с последующей газификацией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986354082"/>
                  </a:ext>
                </a:extLst>
              </a:tr>
              <a:tr h="7608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на возмещение недополученных доходов и (или) возмещение фактически понесенных затрат в связи с производством (реализацией) товаров, выполнением работ, оказанием услуг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633096391"/>
                  </a:ext>
                </a:extLst>
              </a:tr>
              <a:tr h="7608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выданных предписаний органами местного самоуправления  по региональному государственному жилищному контролю (надзору) за соблюдением гражданами требований правил пользования газом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399611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1886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83432" y="1052735"/>
          <a:ext cx="10225137" cy="3539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66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35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35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52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1176">
                  <a:extLst>
                    <a:ext uri="{9D8B030D-6E8A-4147-A177-3AD203B41FA5}">
                      <a16:colId xmlns:a16="http://schemas.microsoft.com/office/drawing/2014/main" val="882986014"/>
                    </a:ext>
                  </a:extLst>
                </a:gridCol>
                <a:gridCol w="9511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2069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Значение показателя по годам реализации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5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20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6490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«Переселение граждан из аварийного жилищного фонда»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7010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граждан, расселенных из аварийного жилищного фонда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человек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92606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1" y="116632"/>
            <a:ext cx="8363271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526708"/>
              </p:ext>
            </p:extLst>
          </p:nvPr>
        </p:nvGraphicFramePr>
        <p:xfrm>
          <a:off x="911424" y="836713"/>
          <a:ext cx="10513167" cy="56166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63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3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52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18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6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68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68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68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471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2024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2024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64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 пострадавшие от радиационных воздействий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2)Распоряжение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18.04.2023 №  290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793,5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381,0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92,36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64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Бывшие несовершеннолетние узники концлагерей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2)Распоряжение Администрации г. о. Домодедово МО от 29.03.2023 № 271 "Об 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94,5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619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280,5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97,91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588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от политических репрессий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 24.10.2023 № 443 "Об  оказании единовременной материальной помощи«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010200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1424" y="274638"/>
            <a:ext cx="9577064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695400" y="928686"/>
          <a:ext cx="10369151" cy="49485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5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5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5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22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44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44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44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643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2024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2024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21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Участники Курской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21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обороны Ленинграда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2)Распоряжение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30.01.2023 №  19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71,43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8550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6719498"/>
              </p:ext>
            </p:extLst>
          </p:nvPr>
        </p:nvGraphicFramePr>
        <p:xfrm>
          <a:off x="911424" y="980728"/>
          <a:ext cx="957706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945067" y="332656"/>
            <a:ext cx="7039365" cy="529568"/>
          </a:xfrm>
        </p:spPr>
        <p:txBody>
          <a:bodyPr>
            <a:normAutofit/>
          </a:bodyPr>
          <a:lstStyle/>
          <a:p>
            <a:pPr algn="ctr"/>
            <a:r>
              <a:rPr lang="ru-RU" sz="1200" dirty="0">
                <a:latin typeface="Georgia" panose="02040502050405020303" pitchFamily="18" charset="0"/>
              </a:rPr>
              <a:t>Уровень обеспеченности населения жильем на конец года            (кв. м на человека)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94479562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95400" y="274638"/>
            <a:ext cx="95154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687499" y="1052736"/>
          <a:ext cx="10449059" cy="47525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07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5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66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57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99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13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13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13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221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2024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2024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51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Сталинградской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2)Распоряжение Администрации г.о. Домодедово МО от 30.01.2023 №  20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51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Воины-афганцы, семьи погибших участников Афганских событий и локальных войн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2)Распоряжение Администрации г.о. Домодедово МО от 08.02.2023 №  89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22,5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93,75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18049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479375" y="908721"/>
          <a:ext cx="10729192" cy="54726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7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7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4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60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67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55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55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255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406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2024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2024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44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ВОВ к дню Победы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1-4/1296«О  бюджете городского округа 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</a:t>
                      </a:r>
                    </a:p>
                    <a:p>
                      <a:pPr algn="l" fontAlgn="ctr"/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17.04.2023 № 287 "О выплате адресной материальной помощи к 78-ой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2540,0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200,0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5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Вдовы участников ВОВ к дню Победы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</a:t>
                      </a:r>
                    </a:p>
                    <a:p>
                      <a:pPr algn="l" fontAlgn="ctr"/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17.04.2023 № 287 "О выплате адресной материальной помощи к 78-ой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3971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450,0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96,77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339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Труженики тыла,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375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</a:t>
                      </a:r>
                    </a:p>
                    <a:p>
                      <a:pPr algn="l" fontAlgn="ctr"/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17.04.2023 № 287 "О выплате адресной материальной помощи к 78-ой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1 348,0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71,89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647029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9416" y="274638"/>
            <a:ext cx="9371384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846309" y="980728"/>
          <a:ext cx="10290250" cy="35283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4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52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57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7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76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76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76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083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2024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2024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00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 возрастной группы рождения с 22.06.1927 г. по 03.09.1945 г.,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5674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17.04.2023 № 287  "О выплате адресной материальной помощи к 78-ой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17022,0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16051,5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94,30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20566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83432" y="274638"/>
            <a:ext cx="9227368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767408" y="908721"/>
          <a:ext cx="10369151" cy="54726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5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5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5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22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44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44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44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071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2024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2024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90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находящиеся в трудной жизненной ситуации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24.11.2023№ 1-4/1386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22.12.2022 № 1-4/1296 «О  бюджете городского округа Домодедово на 2023 год и плановый период 2024 и 2025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МО от 10.07.2017№ 2522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10350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10349,5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74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в результате пожара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46 (15 семей)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24.11.2023№ 1-4/1386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22.12.2022 № 1-4/1296 «О  бюджете городского округа Домодедово на 2023 год и плановый период 2024 и 2025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1 400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90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Выплата единовременной материальной помощи гражданам по медицинским показаниям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24.11.2023№ 1-4/1386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22.12.2022 № 1-4/1296 «О  бюджете городского округа Домодедово на 2023 год и плановый период 2024 и 2025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МО от 10.07.2017№ 2522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3999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787770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1424" y="274638"/>
            <a:ext cx="9299376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883792" y="908721"/>
          <a:ext cx="10324778" cy="55446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91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1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98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44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8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06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06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06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222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2024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2024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11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Обеспечение отдельных категорий граждан бесплатным зубопротезированием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24.11.2023№ 1-4/1386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22.12.2022 № 1-4/1296 «О  бюджете городского округа Домодедово на 2023 год и плановый период 2024 и 2025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2)Постановление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13.04.2017 № 1321 "Об утверждении Порядка оказания мер социальной поддержки по бесплатному зубопротезированию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3040,0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2820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03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Работники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анестизиолого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-реанимационных отделений ГБУЗ МО "ДЦГБ"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24.11.2023№ 1-4/1386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22.12.2022 № 1-4/1296 «О  бюджете городского округа Домодедово на 2023 год и плановый период 2024 и 2025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2436,70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1680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30,9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08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Частичная компенсация расходов по арендной плате за жилое помещение медицинским работникам государственных учреждений здравоохранения, расположенных на территории городского округа Домодедово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24.11.2023№ 1-4/1386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22.12.2022 № 1-4/1296 «О  бюджете городского округа Домодедово на 2023 год и плановый период 2024 и 2025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712,9 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011359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67408" y="274638"/>
            <a:ext cx="9443392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11426" y="908047"/>
          <a:ext cx="10297142" cy="56157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5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6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75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54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82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82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82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45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2024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2024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3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Жители городского округа Домодедово с юбилейными днями рождения 90, 95, 100, 105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премия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2)Решение Совета депутатов 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27.07.2012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1-4/469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 утверждении Положения об условиях и порядке премирования к юбилейным датам лиц, достигших возраста 90 лет и старше (долгожителей), зарегистрированных по месту жительства на территории  г.о.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МО»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17 241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28 736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34 483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3140,0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76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Общественные помощники Главы г.о. Домодедово,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старосты и председатели уличных комитетов за проводимую общественную работу в сфере ЖКХ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687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городского округа Домодедово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22.12.2022 № 1-4/1296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  бюджете городского округа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Домодедово на 2023 год и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плановый период 2024 и 2025 годов»</a:t>
                      </a:r>
                    </a:p>
                    <a:p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Решение Совета депутатов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городского округа Домодедово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kumimoji="0" lang="en-US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31.03.2022</a:t>
                      </a:r>
                      <a:r>
                        <a:rPr kumimoji="0" lang="en-US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1-4/1206 ,1207 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 утверждении Положения о порядке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выплаты материальной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помощи председателям уличных комитетов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микрорайонов города Домодедово, общественным помощникам Главы городского округа Домодедово,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старостам сельских населенных пунктов административных округов в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5172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16405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16294,7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54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Обеспечение деятельности общественных формирований правоохранительной направленности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денежное поощрение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городского округа Домодедово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22.12.2022 № 1-4/1296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  бюджете городского округа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Домодедово на 2023 год и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плановый </a:t>
                      </a:r>
                      <a:r>
                        <a:rPr kumimoji="0" lang="ru-RU" sz="9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период 2024 и 2025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годов»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от 05.11.2020 № 2432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187,50 руб./1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час</a:t>
                      </a:r>
                    </a:p>
                    <a:p>
                      <a:pPr algn="ctr" fontAlgn="ctr"/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287,40 руб./1час в режиме ЧС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13478,60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8537,4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97145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35560" y="44624"/>
            <a:ext cx="792088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</a:t>
            </a:r>
            <a:r>
              <a:rPr lang="ru-RU" sz="1400" dirty="0" smtClean="0">
                <a:latin typeface="Georgia" panose="02040502050405020303" pitchFamily="18" charset="0"/>
              </a:rPr>
              <a:t/>
            </a:r>
            <a:br>
              <a:rPr lang="ru-RU" sz="1400" dirty="0" smtClean="0">
                <a:latin typeface="Georgia" panose="02040502050405020303" pitchFamily="18" charset="0"/>
              </a:rPr>
            </a:br>
            <a:r>
              <a:rPr lang="ru-RU" sz="1400" dirty="0" smtClean="0">
                <a:latin typeface="Georgia" panose="02040502050405020303" pitchFamily="18" charset="0"/>
              </a:rPr>
              <a:t>осуществляется </a:t>
            </a:r>
            <a:r>
              <a:rPr lang="ru-RU" sz="1400" dirty="0">
                <a:latin typeface="Georgia" panose="02040502050405020303" pitchFamily="18" charset="0"/>
              </a:rPr>
              <a:t>с участием средств бюджета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623390" y="764703"/>
          <a:ext cx="10873208" cy="54795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68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5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54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42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48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54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48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98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993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0992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 </a:t>
                      </a:r>
                    </a:p>
                    <a:p>
                      <a:pPr algn="ctr" fontAlgn="ctr"/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2027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8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7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19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97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1 433,4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773,0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660,4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244,8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158,9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554,9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342,3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212,6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133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69763"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Строительство общеобразовательной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школы на 550 мест по адресу: г.о. Домодедово, </a:t>
                      </a:r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. Барыбино, ул. Макаренко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Плановый срок</a:t>
                      </a:r>
                      <a:r>
                        <a:rPr lang="ru-RU" sz="10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ввода в эксплуатацию – 2025 год.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1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Результаты от реализации: Создание дополнительных (новых) мест в общеобразовательных организациях в связи с ростом числа учащихся.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465,6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266,4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76697"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Технологическое присоединение к централизованной системе водоотведения хозяйственно-бытовой канализации,</a:t>
                      </a:r>
                      <a:r>
                        <a:rPr lang="ru-RU" sz="10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водоотведения ливневой канализации объекта строительства: "Общеобразовательная школа на  550 мест по адресу: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г.о.Домодедово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мкр.Барыбино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ул.Макаренко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</a:t>
                      </a:r>
                    </a:p>
                    <a:p>
                      <a:pPr algn="ctr" fontAlgn="ctr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Результаты от реализации: Создание дополнительных (новых) мест в общеобразовательных организациях в связи с ростом числа учащихся.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88,6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581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 -значимые объекты, строительство (реконструкция) которых осуществляется с участием средств бюджета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623387" y="764702"/>
          <a:ext cx="10657188" cy="54285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85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9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04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16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04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92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04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69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8404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46060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2027</a:t>
                      </a:r>
                      <a:r>
                        <a:rPr lang="ru-RU" sz="8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1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1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92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90202"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Разработка ПСД для строительства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детского сада на 190 мест 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мкр.Авиационный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ЖК «Космос»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1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Результаты от реализации: Создание дополнительных (</a:t>
                      </a:r>
                      <a:r>
                        <a:rPr kumimoji="0" lang="ru-RU" sz="900" b="0" i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новых) мест в целях ликвидации очередности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65571"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Строительство и реконструкция тепловой сети котельной «Авиационная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»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по адресу, г. Домодедово,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мкр.Авиационный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ул.Королева</a:t>
                      </a:r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Результаты от реализации: позволит обеспечить устойчивую работу системы теплоснабжения микрорайона Авиационный.  </a:t>
                      </a:r>
                    </a:p>
                    <a:p>
                      <a:pPr marL="0" algn="ctr" rtl="0" eaLnBrk="1" fontAlgn="ctr" latinLnBrk="0" hangingPunct="1"/>
                      <a:endParaRPr kumimoji="0" lang="ru-RU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Окончание строительства и реконструкции планируется в 2025</a:t>
                      </a:r>
                      <a:r>
                        <a:rPr kumimoji="0" lang="ru-RU" sz="900" b="0" i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году. </a:t>
                      </a:r>
                      <a:endParaRPr lang="ru-RU" sz="900" b="1" i="0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3,2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904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Строительство и реконструкция тепловой сети котельной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г.Домодедово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мкр.Центральный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: «25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лет </a:t>
                      </a:r>
                      <a:r>
                        <a:rPr lang="ru-RU" sz="9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Окрября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»</a:t>
                      </a:r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по адресу, г. Домодедово,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мкр.Центральный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ул.Корнеева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ул.Каширское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шоссе</a:t>
                      </a:r>
                    </a:p>
                    <a:p>
                      <a:pPr algn="ctr" fontAlgn="ctr"/>
                      <a:endParaRPr lang="ru-RU" sz="9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Результаты от реализации: позволит обеспечить 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устойчивую работу системы теплоснабжения микрорайона </a:t>
                      </a:r>
                      <a:r>
                        <a:rPr lang="ru-RU" sz="9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Центральный.  </a:t>
                      </a:r>
                    </a:p>
                    <a:p>
                      <a:pPr algn="ctr" fontAlgn="ctr"/>
                      <a:endParaRPr lang="ru-RU" sz="9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Окончание строительства и реконструкции планируется в 2025 году. </a:t>
                      </a:r>
                    </a:p>
                    <a:p>
                      <a:pPr algn="ctr" fontAlgn="ctr"/>
                      <a:endParaRPr lang="ru-RU" sz="9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133,1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946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91544" y="116632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695400" y="836712"/>
          <a:ext cx="10513167" cy="51614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0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8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8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32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8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84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8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83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734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8121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2027</a:t>
                      </a:r>
                      <a:r>
                        <a:rPr lang="ru-RU" sz="8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1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4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6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41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57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Строительство </a:t>
                      </a:r>
                      <a:r>
                        <a:rPr lang="ru-RU" sz="9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блочно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-модульной котельной на 17 МВт по адресу: </a:t>
                      </a:r>
                    </a:p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Московская область, </a:t>
                      </a:r>
                      <a:r>
                        <a:rPr lang="ru-RU" sz="9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Домодедово, </a:t>
                      </a:r>
                      <a:r>
                        <a:rPr lang="ru-RU" sz="9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Белые столбы </a:t>
                      </a:r>
                    </a:p>
                    <a:p>
                      <a:pPr algn="ctr" fontAlgn="b"/>
                      <a:endParaRPr lang="ru-RU" sz="900" b="0" i="1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Реализация</a:t>
                      </a: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проекта позволит обеспечить бесперебойную работу системы централизованного теплоснабжения микрорайона Белые Столбы.</a:t>
                      </a:r>
                    </a:p>
                    <a:p>
                      <a:pPr algn="ctr" fontAlgn="b"/>
                      <a:endParaRPr lang="ru-RU" sz="900" b="0" i="1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Плановый срок ввода в эксплуатацию – 2027 год</a:t>
                      </a:r>
                      <a:endParaRPr lang="ru-RU" sz="9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73,9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132,9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86,3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46,6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132,9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975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Строительство </a:t>
                      </a:r>
                      <a:r>
                        <a:rPr lang="ru-RU" sz="9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блочно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-модульной котельной на 1,5 МВт по адресу: </a:t>
                      </a:r>
                    </a:p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Московская область, </a:t>
                      </a:r>
                      <a:r>
                        <a:rPr lang="ru-RU" sz="9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Домодедово, д.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Шубино-2</a:t>
                      </a:r>
                    </a:p>
                    <a:p>
                      <a:pPr algn="ctr" fontAlgn="b"/>
                      <a:endParaRPr lang="ru-RU" sz="9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Реализация</a:t>
                      </a: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проекта позволит обеспечить бесперебойную работу системы централизованного теплоснабжения д.Шубино-2</a:t>
                      </a:r>
                    </a:p>
                    <a:p>
                      <a:pPr algn="ctr" fontAlgn="b"/>
                      <a:endParaRPr lang="ru-RU" sz="900" b="0" i="1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Плановый срок ввода в эксплуатацию – 2025 год</a:t>
                      </a:r>
                      <a:endParaRPr lang="ru-RU" sz="9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32,2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17,4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975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Реконструкция участков тепловых сетей в </a:t>
                      </a:r>
                      <a:r>
                        <a:rPr lang="ru-RU" sz="9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Южный от ТК-2 до ТК-4 в </a:t>
                      </a:r>
                      <a:r>
                        <a:rPr lang="ru-RU" sz="9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Домодедово по адресу: Московская область, г. Домодедово, </a:t>
                      </a:r>
                      <a:r>
                        <a:rPr lang="ru-RU" sz="9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Южный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Результаты от реализации: позволит обеспечить устойчивую работу системы теплоснабжения микрорайона Южный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.</a:t>
                      </a:r>
                      <a:endParaRPr kumimoji="0" lang="en-US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Окончание реконструкции объекта планируется в 2026 году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47,3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25,6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57,9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31,3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397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91544" y="116632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695400" y="908720"/>
          <a:ext cx="10513167" cy="51614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0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8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8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32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8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84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8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83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734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8121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2027</a:t>
                      </a:r>
                      <a:r>
                        <a:rPr lang="ru-RU" sz="8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1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4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6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41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57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Строительство участков тепловых сетей от </a:t>
                      </a:r>
                      <a:r>
                        <a:rPr lang="ru-RU" sz="9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блочно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-модульной котельной </a:t>
                      </a:r>
                    </a:p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 17 МВт по адресу: </a:t>
                      </a:r>
                    </a:p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Московская область, </a:t>
                      </a:r>
                      <a:r>
                        <a:rPr lang="ru-RU" sz="9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Домодедово, </a:t>
                      </a:r>
                      <a:r>
                        <a:rPr lang="ru-RU" sz="9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Белые столбы </a:t>
                      </a:r>
                    </a:p>
                    <a:p>
                      <a:pPr algn="ctr" fontAlgn="b"/>
                      <a:endParaRPr lang="ru-RU" sz="900" b="0" i="1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Результаты от реализации: позволит обеспечить устойчивую работу системы теплоснабжения микрорайона Белые Столбы</a:t>
                      </a:r>
                    </a:p>
                    <a:p>
                      <a:pPr algn="ctr" fontAlgn="b"/>
                      <a:endParaRPr lang="ru-RU" sz="900" b="0" i="0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Окончание реконструкции объекта планируется в 2027 году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12,6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14,7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7,9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975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Реконструкция теплосети котельной «25 лет Октября» по адресу: </a:t>
                      </a:r>
                    </a:p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Московская область, </a:t>
                      </a:r>
                      <a:r>
                        <a:rPr lang="ru-RU" sz="9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Домодедово, </a:t>
                      </a:r>
                      <a:r>
                        <a:rPr lang="ru-RU" sz="9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ул.Корнеева</a:t>
                      </a:r>
                      <a:endParaRPr lang="ru-RU" sz="9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900" b="0" i="1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Результаты от реализации: позволит обеспечить устойчивую работу системы теплоснабжения микрорайона Центральный</a:t>
                      </a:r>
                    </a:p>
                    <a:p>
                      <a:pPr algn="ctr" fontAlgn="b"/>
                      <a:endParaRPr lang="ru-RU" sz="900" b="0" i="0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Окончание реконструкции объекта планируется в 2025 году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14,4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975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Реконструкция очистных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сооружений 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Домодедово, </a:t>
                      </a:r>
                    </a:p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расположенных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 адресу: Московская область, </a:t>
                      </a:r>
                    </a:p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г. Домодедово, </a:t>
                      </a:r>
                      <a:r>
                        <a:rPr lang="ru-RU" sz="9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Авиационный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Реализация</a:t>
                      </a:r>
                      <a:r>
                        <a:rPr lang="ru-RU" sz="9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проекта позволит уменьшить степень загрязнения сточных вод до значения, соответствующего действующим санитарно-эпидемиологическим нормам и требованиям</a:t>
                      </a:r>
                      <a:endParaRPr kumimoji="0" lang="en-US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558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6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7A7BAE"/>
      </a:accent1>
      <a:accent2>
        <a:srgbClr val="529CA4"/>
      </a:accent2>
      <a:accent3>
        <a:srgbClr val="B363B5"/>
      </a:accent3>
      <a:accent4>
        <a:srgbClr val="D67F4A"/>
      </a:accent4>
      <a:accent5>
        <a:srgbClr val="A56E49"/>
      </a:accent5>
      <a:accent6>
        <a:srgbClr val="73A0BF"/>
      </a:accent6>
      <a:hlink>
        <a:srgbClr val="81BDC9"/>
      </a:hlink>
      <a:folHlink>
        <a:srgbClr val="C9B28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22080</TotalTime>
  <Words>15089</Words>
  <Application>Microsoft Office PowerPoint</Application>
  <PresentationFormat>Широкоэкранный</PresentationFormat>
  <Paragraphs>4000</Paragraphs>
  <Slides>101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101</vt:i4>
      </vt:variant>
    </vt:vector>
  </HeadingPairs>
  <TitlesOfParts>
    <vt:vector size="112" baseType="lpstr">
      <vt:lpstr>Arial</vt:lpstr>
      <vt:lpstr>Calibri</vt:lpstr>
      <vt:lpstr>Georgia</vt:lpstr>
      <vt:lpstr>Lucida Sans Unicode</vt:lpstr>
      <vt:lpstr>Times New Roman</vt:lpstr>
      <vt:lpstr>Times New Roman Cyr</vt:lpstr>
      <vt:lpstr>Verdana</vt:lpstr>
      <vt:lpstr>Wingdings</vt:lpstr>
      <vt:lpstr>Wingdings 2</vt:lpstr>
      <vt:lpstr>Wingdings 3</vt:lpstr>
      <vt:lpstr>Открытая</vt:lpstr>
      <vt:lpstr>Бюджет для граждан на основе  утвержденного бюджета городского округа Домодедово  на 2025 год и плановый период 2026 и 2027 гг. (по решению Совета депутатов городского округа Домодедово от 25.12.2024 №1-4/1514                    « О бюджете городского округа Домодедово на 2025 год и плановый период 2026 и 2027 годов»)  </vt:lpstr>
      <vt:lpstr>Глоссарий</vt:lpstr>
      <vt:lpstr>Социально-экономические условия реализации бюджетной и налоговой политики Московской области</vt:lpstr>
      <vt:lpstr>Бюджетная политика городского округа Домодедово</vt:lpstr>
      <vt:lpstr>Численность постоянного населения на конец года                                                                                                           (тыс. чел.)</vt:lpstr>
      <vt:lpstr>       Инвестиции в основной капитал за счет всех источников финансирования по полному кругу организаций                                                                        (млрд. руб.)</vt:lpstr>
      <vt:lpstr>Среднемесячная заработная плата работников крупных и средних организаций      (руб.)</vt:lpstr>
      <vt:lpstr>Объем жилищного строительства (тыс. м2 общей площади)</vt:lpstr>
      <vt:lpstr>Уровень обеспеченности населения жильем на конец года            (кв. м на человека)</vt:lpstr>
      <vt:lpstr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самоуправления</vt:lpstr>
      <vt:lpstr>Презентация PowerPoint</vt:lpstr>
      <vt:lpstr>Основные параметры бюджета на 2025 год и плановый период 2026 - 2027 гг. в сравнении с фактическим исполнением 2021-2024 годов млн. руб.</vt:lpstr>
      <vt:lpstr>Основные параметры бюджета на 2025 год и плановый период 2026 и 2027 гг. в сравнении с фактическим исполнением 2022-2024 годов, млн. руб.</vt:lpstr>
      <vt:lpstr>                                                                                   Муниципальный долг,  млн.руб.</vt:lpstr>
      <vt:lpstr>Объем и структура муниципального внутреннего долга городского округа Домодедово                            млн.руб.</vt:lpstr>
      <vt:lpstr>                                 Динамика доходов 2023-2027 гг.  млн. руб.</vt:lpstr>
      <vt:lpstr>Презентация PowerPoint</vt:lpstr>
      <vt:lpstr>Структура налоговых доходов 2025 года, млн.руб.</vt:lpstr>
      <vt:lpstr>Структура неналоговых доходов 2025 года, млн.руб.</vt:lpstr>
      <vt:lpstr>Изменение структуры налоговых и неналоговых доходов городского округа Домодедово за 2023-2027 гг.                                             (млн. руб.)</vt:lpstr>
      <vt:lpstr>Удельный вес налоговых и неналоговых доходов на душу населения (руб./чел.)</vt:lpstr>
      <vt:lpstr>Изменение структуры межбюджетных трансфертов в 2023-2027 гг. (млн.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 налоговых ставках и льготах по земельному налогу</vt:lpstr>
      <vt:lpstr>Информация о налоговых расходах в связи с предоставлением льгот, установленных Решением Совета депутатов городского округа Домодедово от 25.09.2007 №1-4/53 (с учет. изм. и доп.) «Об установлении и введении в действие земельного налога»                                                                                                                     тыс. руб.</vt:lpstr>
      <vt:lpstr>Информация о налоговых расходах в связи с предоставлением льгот, установленных Решением Совета депутатов городского округа Домодедово от 25.09.2007 №1-4/53 (с учет. изм. и доп.) «Об установлении и введении в действие земельного налога»                                                                                                                     тыс. руб.</vt:lpstr>
      <vt:lpstr>Информация о налоговых ставках по налогу на имущество физических лиц</vt:lpstr>
      <vt:lpstr>Презентация PowerPoint</vt:lpstr>
      <vt:lpstr>Раздел бюджета «Общегосударственные вопросы»</vt:lpstr>
      <vt:lpstr>Раздел бюджета «Национальная безопасность и правоохранительная деятельность»</vt:lpstr>
      <vt:lpstr>Раздел бюджета «Национальная экономика»</vt:lpstr>
      <vt:lpstr>Раздел бюджета «Жилищно-коммунальное хозяйство»</vt:lpstr>
      <vt:lpstr>Раздел бюджета «Охрана окружающей среды»</vt:lpstr>
      <vt:lpstr>Раздел бюджета «Образование»</vt:lpstr>
      <vt:lpstr>Раздел бюджета «Культура и кинематография»</vt:lpstr>
      <vt:lpstr>Раздел бюджета «Социальная политика»</vt:lpstr>
      <vt:lpstr>Раздел бюджета «Физическая культура и спорт»</vt:lpstr>
      <vt:lpstr>Раздел бюджета «Средства массовой информации »</vt:lpstr>
      <vt:lpstr>Программные расходы                                                                                                             млн. руб.</vt:lpstr>
      <vt:lpstr>Расходы бюджета городского округа в 2023-2027 годах по программам</vt:lpstr>
      <vt:lpstr>Расходы бюджета городского округа в 2023-2027 годах по программам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Cоциально-значимые объекты, строительство (реконструкция) которых  осуществляется с участием средств бюджета городского округа Домодедово </vt:lpstr>
      <vt:lpstr>Cоциально 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Финансовое управление администрации городского округа Домодедово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Монахова И.В.</dc:creator>
  <cp:lastModifiedBy>Путилова Т.С.</cp:lastModifiedBy>
  <cp:revision>3555</cp:revision>
  <cp:lastPrinted>2022-11-09T13:42:47Z</cp:lastPrinted>
  <dcterms:created xsi:type="dcterms:W3CDTF">2015-09-30T07:48:07Z</dcterms:created>
  <dcterms:modified xsi:type="dcterms:W3CDTF">2025-02-20T14:49:15Z</dcterms:modified>
</cp:coreProperties>
</file>